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6"/>
  </p:notesMasterIdLst>
  <p:sldIdLst>
    <p:sldId id="256" r:id="rId2"/>
    <p:sldId id="327" r:id="rId3"/>
    <p:sldId id="332" r:id="rId4"/>
    <p:sldId id="331" r:id="rId5"/>
    <p:sldId id="330" r:id="rId6"/>
    <p:sldId id="329" r:id="rId7"/>
    <p:sldId id="336" r:id="rId8"/>
    <p:sldId id="335" r:id="rId9"/>
    <p:sldId id="334" r:id="rId10"/>
    <p:sldId id="337" r:id="rId11"/>
    <p:sldId id="342" r:id="rId12"/>
    <p:sldId id="338" r:id="rId13"/>
    <p:sldId id="339" r:id="rId14"/>
    <p:sldId id="33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71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4"/>
    <p:restoredTop sz="77131"/>
  </p:normalViewPr>
  <p:slideViewPr>
    <p:cSldViewPr snapToGrid="0">
      <p:cViewPr>
        <p:scale>
          <a:sx n="85" d="100"/>
          <a:sy n="85" d="100"/>
        </p:scale>
        <p:origin x="1744" y="1136"/>
      </p:cViewPr>
      <p:guideLst/>
    </p:cSldViewPr>
  </p:slideViewPr>
  <p:notesTextViewPr>
    <p:cViewPr>
      <p:scale>
        <a:sx n="20" d="100"/>
        <a:sy n="20" d="100"/>
      </p:scale>
      <p:origin x="0" y="0"/>
    </p:cViewPr>
  </p:notesTextViewPr>
  <p:sorterViewPr>
    <p:cViewPr>
      <p:scale>
        <a:sx n="186" d="100"/>
        <a:sy n="18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05C21A-2305-0047-9936-01D704762942}" type="datetimeFigureOut">
              <a:rPr lang="en-US" smtClean="0"/>
              <a:t>8/7/23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74B66-FF86-6F42-B204-3500DE2A13A9}" type="slidenum">
              <a:rPr lang="en-US" smtClean="0"/>
              <a:t>‹#›</a:t>
            </a:fld>
            <a:endParaRPr lang="en-US"/>
          </a:p>
        </p:txBody>
      </p:sp>
    </p:spTree>
    <p:extLst>
      <p:ext uri="{BB962C8B-B14F-4D97-AF65-F5344CB8AC3E}">
        <p14:creationId xmlns:p14="http://schemas.microsoft.com/office/powerpoint/2010/main" val="9109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a:t>
            </a:fld>
            <a:endParaRPr lang="en-US"/>
          </a:p>
        </p:txBody>
      </p:sp>
    </p:spTree>
    <p:extLst>
      <p:ext uri="{BB962C8B-B14F-4D97-AF65-F5344CB8AC3E}">
        <p14:creationId xmlns:p14="http://schemas.microsoft.com/office/powerpoint/2010/main" val="186035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10</a:t>
            </a:fld>
            <a:endParaRPr lang="en-US"/>
          </a:p>
        </p:txBody>
      </p:sp>
    </p:spTree>
    <p:extLst>
      <p:ext uri="{BB962C8B-B14F-4D97-AF65-F5344CB8AC3E}">
        <p14:creationId xmlns:p14="http://schemas.microsoft.com/office/powerpoint/2010/main" val="387490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11</a:t>
            </a:fld>
            <a:endParaRPr lang="en-US"/>
          </a:p>
        </p:txBody>
      </p:sp>
    </p:spTree>
    <p:extLst>
      <p:ext uri="{BB962C8B-B14F-4D97-AF65-F5344CB8AC3E}">
        <p14:creationId xmlns:p14="http://schemas.microsoft.com/office/powerpoint/2010/main" val="91965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12</a:t>
            </a:fld>
            <a:endParaRPr lang="en-US"/>
          </a:p>
        </p:txBody>
      </p:sp>
    </p:spTree>
    <p:extLst>
      <p:ext uri="{BB962C8B-B14F-4D97-AF65-F5344CB8AC3E}">
        <p14:creationId xmlns:p14="http://schemas.microsoft.com/office/powerpoint/2010/main" val="388054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13</a:t>
            </a:fld>
            <a:endParaRPr lang="en-US"/>
          </a:p>
        </p:txBody>
      </p:sp>
    </p:spTree>
    <p:extLst>
      <p:ext uri="{BB962C8B-B14F-4D97-AF65-F5344CB8AC3E}">
        <p14:creationId xmlns:p14="http://schemas.microsoft.com/office/powerpoint/2010/main" val="77527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2</a:t>
            </a:fld>
            <a:endParaRPr lang="en-US"/>
          </a:p>
        </p:txBody>
      </p:sp>
    </p:spTree>
    <p:extLst>
      <p:ext uri="{BB962C8B-B14F-4D97-AF65-F5344CB8AC3E}">
        <p14:creationId xmlns:p14="http://schemas.microsoft.com/office/powerpoint/2010/main" val="139726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3</a:t>
            </a:fld>
            <a:endParaRPr lang="en-US"/>
          </a:p>
        </p:txBody>
      </p:sp>
    </p:spTree>
    <p:extLst>
      <p:ext uri="{BB962C8B-B14F-4D97-AF65-F5344CB8AC3E}">
        <p14:creationId xmlns:p14="http://schemas.microsoft.com/office/powerpoint/2010/main" val="334927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4</a:t>
            </a:fld>
            <a:endParaRPr lang="en-US"/>
          </a:p>
        </p:txBody>
      </p:sp>
    </p:spTree>
    <p:extLst>
      <p:ext uri="{BB962C8B-B14F-4D97-AF65-F5344CB8AC3E}">
        <p14:creationId xmlns:p14="http://schemas.microsoft.com/office/powerpoint/2010/main" val="4238525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5</a:t>
            </a:fld>
            <a:endParaRPr lang="en-US"/>
          </a:p>
        </p:txBody>
      </p:sp>
    </p:spTree>
    <p:extLst>
      <p:ext uri="{BB962C8B-B14F-4D97-AF65-F5344CB8AC3E}">
        <p14:creationId xmlns:p14="http://schemas.microsoft.com/office/powerpoint/2010/main" val="79844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6</a:t>
            </a:fld>
            <a:endParaRPr lang="en-US"/>
          </a:p>
        </p:txBody>
      </p:sp>
    </p:spTree>
    <p:extLst>
      <p:ext uri="{BB962C8B-B14F-4D97-AF65-F5344CB8AC3E}">
        <p14:creationId xmlns:p14="http://schemas.microsoft.com/office/powerpoint/2010/main" val="314481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7</a:t>
            </a:fld>
            <a:endParaRPr lang="en-US"/>
          </a:p>
        </p:txBody>
      </p:sp>
    </p:spTree>
    <p:extLst>
      <p:ext uri="{BB962C8B-B14F-4D97-AF65-F5344CB8AC3E}">
        <p14:creationId xmlns:p14="http://schemas.microsoft.com/office/powerpoint/2010/main" val="291612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8</a:t>
            </a:fld>
            <a:endParaRPr lang="en-US"/>
          </a:p>
        </p:txBody>
      </p:sp>
    </p:spTree>
    <p:extLst>
      <p:ext uri="{BB962C8B-B14F-4D97-AF65-F5344CB8AC3E}">
        <p14:creationId xmlns:p14="http://schemas.microsoft.com/office/powerpoint/2010/main" val="405080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9</a:t>
            </a:fld>
            <a:endParaRPr lang="en-US"/>
          </a:p>
        </p:txBody>
      </p:sp>
    </p:spTree>
    <p:extLst>
      <p:ext uri="{BB962C8B-B14F-4D97-AF65-F5344CB8AC3E}">
        <p14:creationId xmlns:p14="http://schemas.microsoft.com/office/powerpoint/2010/main" val="2490219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8/7/23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84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70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27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8/7/23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45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76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0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5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3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474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53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78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8/7/23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3701424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www.onyxtruth.com/2015/12/03/prayer-is-not-going-to-save-yo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rawpixel.com/search/family%20vacatio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pexels.com/photo/android-phone-asian-girl-calling-cell-phone-69053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www.thegeographeronline.net/changing-space---the-shrinking-world.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socialsci.libretexts.org/Bookshelves/Early_Childhood_Education/Book:_Child_Family_and_Community_(Laff_and_Ruiz)/5:__What_is_a_Family/5.02:_What_is_Famil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s://www.flickr.com/photos/henriksent/677463427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Top view of a background splashed with colors">
            <a:extLst>
              <a:ext uri="{FF2B5EF4-FFF2-40B4-BE49-F238E27FC236}">
                <a16:creationId xmlns:a16="http://schemas.microsoft.com/office/drawing/2014/main" id="{9D152A47-79DE-82CA-AE8D-12A2B10353FC}"/>
              </a:ext>
            </a:extLst>
          </p:cNvPr>
          <p:cNvPicPr>
            <a:picLocks noChangeAspect="1"/>
          </p:cNvPicPr>
          <p:nvPr/>
        </p:nvPicPr>
        <p:blipFill rotWithShape="1">
          <a:blip r:embed="rId3"/>
          <a:srcRect l="15569" r="25208" b="2"/>
          <a:stretch/>
        </p:blipFill>
        <p:spPr>
          <a:xfrm>
            <a:off x="5101771" y="10"/>
            <a:ext cx="7094361" cy="6857989"/>
          </a:xfrm>
          <a:prstGeom prst="rect">
            <a:avLst/>
          </a:prstGeom>
        </p:spPr>
      </p:pic>
      <p:sp>
        <p:nvSpPr>
          <p:cNvPr id="9" name="Rectangle 8">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10">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D0DF6A0-D95E-A90D-C198-4E4752832685}"/>
              </a:ext>
            </a:extLst>
          </p:cNvPr>
          <p:cNvSpPr>
            <a:spLocks noGrp="1"/>
          </p:cNvSpPr>
          <p:nvPr>
            <p:ph type="subTitle" idx="1"/>
          </p:nvPr>
        </p:nvSpPr>
        <p:spPr>
          <a:xfrm>
            <a:off x="574932" y="2490240"/>
            <a:ext cx="4092525" cy="2475594"/>
          </a:xfrm>
        </p:spPr>
        <p:txBody>
          <a:bodyPr>
            <a:noAutofit/>
          </a:bodyPr>
          <a:lstStyle/>
          <a:p>
            <a:pPr>
              <a:lnSpc>
                <a:spcPct val="100000"/>
              </a:lnSpc>
            </a:pPr>
            <a:r>
              <a:rPr lang="en-US" sz="4000" b="1" dirty="0">
                <a:solidFill>
                  <a:srgbClr val="FFFFFF"/>
                </a:solidFill>
              </a:rPr>
              <a:t>Digital Hygiene for Individuals and Families</a:t>
            </a:r>
          </a:p>
        </p:txBody>
      </p:sp>
      <p:sp>
        <p:nvSpPr>
          <p:cNvPr id="10" name="Oval 12">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4">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E29E67E-8F6E-9C1B-3DEC-CAF2544C1967}"/>
              </a:ext>
            </a:extLst>
          </p:cNvPr>
          <p:cNvSpPr txBox="1"/>
          <p:nvPr/>
        </p:nvSpPr>
        <p:spPr>
          <a:xfrm>
            <a:off x="372627" y="5905823"/>
            <a:ext cx="4092525"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ibson" pitchFamily="2" charset="77"/>
                <a:ea typeface="Noto Sans" panose="020B0502040504020204" pitchFamily="34" charset="0"/>
                <a:cs typeface="Noto Sans" panose="020B0502040504020204" pitchFamily="34" charset="0"/>
              </a:rPr>
              <a:t>A Daily Place for God in Every Heart and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 normalizeH="0" baseline="0" noProof="0" dirty="0">
                <a:ln>
                  <a:noFill/>
                </a:ln>
                <a:solidFill>
                  <a:srgbClr val="FFFFFF"/>
                </a:solidFill>
                <a:effectLst/>
                <a:uLnTx/>
                <a:uFillTx/>
                <a:latin typeface="Gibson Light" pitchFamily="2" charset="77"/>
                <a:ea typeface="Noto Sans ExtraBold" panose="020B0502040504020204" pitchFamily="34" charset="0"/>
                <a:cs typeface="Noto Sans ExtraBold" panose="020B0502040504020204" pitchFamily="34" charset="0"/>
              </a:rPr>
              <a:t>2022–2027</a:t>
            </a:r>
          </a:p>
        </p:txBody>
      </p:sp>
      <p:sp>
        <p:nvSpPr>
          <p:cNvPr id="27" name="TextBox 26">
            <a:extLst>
              <a:ext uri="{FF2B5EF4-FFF2-40B4-BE49-F238E27FC236}">
                <a16:creationId xmlns:a16="http://schemas.microsoft.com/office/drawing/2014/main" id="{166436B0-A356-83AC-B6BA-87B888B0DCF7}"/>
              </a:ext>
            </a:extLst>
          </p:cNvPr>
          <p:cNvSpPr txBox="1"/>
          <p:nvPr/>
        </p:nvSpPr>
        <p:spPr>
          <a:xfrm>
            <a:off x="10001538" y="6001524"/>
            <a:ext cx="23421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DD5">
                    <a:lumMod val="50000"/>
                  </a:srgbClr>
                </a:solidFill>
                <a:effectLst/>
                <a:uLnTx/>
                <a:uFillTx/>
                <a:latin typeface="Meiryo"/>
                <a:ea typeface="+mn-ea"/>
                <a:cs typeface="+mn-cs"/>
              </a:rPr>
              <a:t>Dwain N. Esmond, Assoc. Dir.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DD5">
                    <a:lumMod val="50000"/>
                  </a:srgbClr>
                </a:solidFill>
                <a:effectLst/>
                <a:uLnTx/>
                <a:uFillTx/>
                <a:latin typeface="Meiryo"/>
                <a:ea typeface="+mn-ea"/>
                <a:cs typeface="+mn-cs"/>
              </a:rPr>
              <a:t>Ellen G. White Estate</a:t>
            </a:r>
          </a:p>
        </p:txBody>
      </p:sp>
      <p:pic>
        <p:nvPicPr>
          <p:cNvPr id="78" name="Picture 77" descr="A group of people sitting around a table looking at a map&#10;&#10;Description automatically generated with medium confidence">
            <a:extLst>
              <a:ext uri="{FF2B5EF4-FFF2-40B4-BE49-F238E27FC236}">
                <a16:creationId xmlns:a16="http://schemas.microsoft.com/office/drawing/2014/main" id="{BB176F0A-D32F-ECDE-2164-065347D0062D}"/>
              </a:ext>
            </a:extLst>
          </p:cNvPr>
          <p:cNvPicPr>
            <a:picLocks noChangeAspect="1"/>
          </p:cNvPicPr>
          <p:nvPr/>
        </p:nvPicPr>
        <p:blipFill>
          <a:blip r:embed="rId4"/>
          <a:stretch>
            <a:fillRect/>
          </a:stretch>
        </p:blipFill>
        <p:spPr>
          <a:xfrm>
            <a:off x="5252542" y="3326296"/>
            <a:ext cx="4520568" cy="3518069"/>
          </a:xfrm>
          <a:prstGeom prst="rect">
            <a:avLst/>
          </a:prstGeom>
        </p:spPr>
      </p:pic>
      <p:pic>
        <p:nvPicPr>
          <p:cNvPr id="80" name="Picture 79" descr="A picture containing person, indoor, people&#10;&#10;Description automatically generated">
            <a:extLst>
              <a:ext uri="{FF2B5EF4-FFF2-40B4-BE49-F238E27FC236}">
                <a16:creationId xmlns:a16="http://schemas.microsoft.com/office/drawing/2014/main" id="{4A672EA4-062A-1467-AE74-605F6004A8A9}"/>
              </a:ext>
            </a:extLst>
          </p:cNvPr>
          <p:cNvPicPr>
            <a:picLocks noChangeAspect="1"/>
          </p:cNvPicPr>
          <p:nvPr/>
        </p:nvPicPr>
        <p:blipFill>
          <a:blip r:embed="rId5"/>
          <a:stretch>
            <a:fillRect/>
          </a:stretch>
        </p:blipFill>
        <p:spPr>
          <a:xfrm>
            <a:off x="5262695" y="-3"/>
            <a:ext cx="4520568" cy="3326298"/>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DAEC7510-DF90-310A-6943-B1D470C8BF8D}"/>
              </a:ext>
            </a:extLst>
          </p:cNvPr>
          <p:cNvPicPr>
            <a:picLocks noChangeAspect="1"/>
          </p:cNvPicPr>
          <p:nvPr/>
        </p:nvPicPr>
        <p:blipFill>
          <a:blip r:embed="rId6"/>
          <a:stretch>
            <a:fillRect/>
          </a:stretch>
        </p:blipFill>
        <p:spPr>
          <a:xfrm>
            <a:off x="1266661" y="1338877"/>
            <a:ext cx="2799419" cy="1223346"/>
          </a:xfrm>
          <a:prstGeom prst="rect">
            <a:avLst/>
          </a:prstGeom>
        </p:spPr>
      </p:pic>
    </p:spTree>
    <p:extLst>
      <p:ext uri="{BB962C8B-B14F-4D97-AF65-F5344CB8AC3E}">
        <p14:creationId xmlns:p14="http://schemas.microsoft.com/office/powerpoint/2010/main" val="3584271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132587-6B81-3A23-374E-5ABADAB9B823}"/>
              </a:ext>
            </a:extLst>
          </p:cNvPr>
          <p:cNvSpPr txBox="1"/>
          <p:nvPr/>
        </p:nvSpPr>
        <p:spPr>
          <a:xfrm>
            <a:off x="494913" y="1525228"/>
            <a:ext cx="3935896" cy="2554545"/>
          </a:xfrm>
          <a:prstGeom prst="rect">
            <a:avLst/>
          </a:prstGeom>
          <a:noFill/>
        </p:spPr>
        <p:txBody>
          <a:bodyPr wrap="square" rtlCol="0">
            <a:spAutoFit/>
          </a:bodyPr>
          <a:lstStyle/>
          <a:p>
            <a:pPr algn="ctr"/>
            <a:r>
              <a:rPr lang="en-US" sz="4000" b="1" dirty="0">
                <a:solidFill>
                  <a:srgbClr val="FF0000"/>
                </a:solidFill>
              </a:rPr>
              <a:t>9 Rules</a:t>
            </a:r>
            <a:r>
              <a:rPr lang="en-US" sz="4000" b="1" dirty="0"/>
              <a:t> for Technology Use in Every Family</a:t>
            </a:r>
          </a:p>
        </p:txBody>
      </p:sp>
      <p:sp>
        <p:nvSpPr>
          <p:cNvPr id="4" name="TextBox 3">
            <a:extLst>
              <a:ext uri="{FF2B5EF4-FFF2-40B4-BE49-F238E27FC236}">
                <a16:creationId xmlns:a16="http://schemas.microsoft.com/office/drawing/2014/main" id="{DED093CB-16E5-BB95-C368-6034E08CB0C0}"/>
              </a:ext>
            </a:extLst>
          </p:cNvPr>
          <p:cNvSpPr txBox="1"/>
          <p:nvPr/>
        </p:nvSpPr>
        <p:spPr>
          <a:xfrm>
            <a:off x="5051501" y="640913"/>
            <a:ext cx="6556917" cy="6678751"/>
          </a:xfrm>
          <a:prstGeom prst="rect">
            <a:avLst/>
          </a:prstGeom>
          <a:noFill/>
        </p:spPr>
        <p:txBody>
          <a:bodyPr wrap="square" rtlCol="0">
            <a:spAutoFit/>
          </a:bodyPr>
          <a:lstStyle/>
          <a:p>
            <a:pPr marL="0" marR="0">
              <a:spcBef>
                <a:spcPts val="0"/>
              </a:spcBef>
              <a:spcAft>
                <a:spcPts val="0"/>
              </a:spcAft>
            </a:pPr>
            <a:r>
              <a:rPr lang="en-US" sz="3400" b="1" dirty="0">
                <a:effectLst/>
                <a:latin typeface="Calibri" panose="020F0502020204030204" pitchFamily="34" charset="0"/>
                <a:ea typeface="Calibri" panose="020F0502020204030204" pitchFamily="34" charset="0"/>
                <a:cs typeface="Times New Roman" panose="02020603050405020304" pitchFamily="18" charset="0"/>
              </a:rPr>
              <a:t>In this house…</a:t>
            </a:r>
          </a:p>
          <a:p>
            <a:pPr marL="342900" marR="0" indent="-342900">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Technology is a privilege not a right </a:t>
            </a:r>
          </a:p>
          <a:p>
            <a:pPr marL="342900" marR="0" indent="-342900">
              <a:spcBef>
                <a:spcPts val="0"/>
              </a:spcBef>
              <a:spcAft>
                <a:spcPts val="0"/>
              </a:spcAft>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A</a:t>
            </a:r>
            <a:r>
              <a:rPr lang="en-US" sz="2800" dirty="0">
                <a:effectLst/>
                <a:latin typeface="Calibri" panose="020F0502020204030204" pitchFamily="34" charset="0"/>
                <a:ea typeface="Calibri" panose="020F0502020204030204" pitchFamily="34" charset="0"/>
                <a:cs typeface="Times New Roman" panose="02020603050405020304" pitchFamily="18" charset="0"/>
              </a:rPr>
              <a:t>ll technology must be parent approved</a:t>
            </a:r>
          </a:p>
          <a:p>
            <a:pPr marL="342900" marR="0" indent="-342900">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We value people more than technology</a:t>
            </a:r>
          </a:p>
          <a:p>
            <a:pPr marL="342900" marR="0" indent="-342900">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Devices don't come to the dinner table </a:t>
            </a:r>
          </a:p>
          <a:p>
            <a:pPr marL="342900" marR="0" indent="-342900">
              <a:spcBef>
                <a:spcPts val="0"/>
              </a:spcBef>
              <a:spcAft>
                <a:spcPts val="0"/>
              </a:spcAft>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T</a:t>
            </a:r>
            <a:r>
              <a:rPr lang="en-US" sz="2800" dirty="0">
                <a:effectLst/>
                <a:latin typeface="Calibri" panose="020F0502020204030204" pitchFamily="34" charset="0"/>
                <a:ea typeface="Calibri" panose="020F0502020204030204" pitchFamily="34" charset="0"/>
                <a:cs typeface="Times New Roman" panose="02020603050405020304" pitchFamily="18" charset="0"/>
              </a:rPr>
              <a:t>here is no tech behind closed doors </a:t>
            </a:r>
          </a:p>
          <a:p>
            <a:pPr marL="342900" marR="0" indent="-342900">
              <a:spcBef>
                <a:spcPts val="0"/>
              </a:spcBef>
              <a:spcAft>
                <a:spcPts val="0"/>
              </a:spcAft>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C</a:t>
            </a:r>
            <a:r>
              <a:rPr lang="en-US" sz="2800" dirty="0">
                <a:effectLst/>
                <a:latin typeface="Calibri" panose="020F0502020204030204" pitchFamily="34" charset="0"/>
                <a:ea typeface="Calibri" panose="020F0502020204030204" pitchFamily="34" charset="0"/>
                <a:cs typeface="Times New Roman" panose="02020603050405020304" pitchFamily="18" charset="0"/>
              </a:rPr>
              <a:t>hores and homework come before tv or video games</a:t>
            </a:r>
          </a:p>
          <a:p>
            <a:pPr marL="342900" marR="0" indent="-342900">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Turn it off negotiation Is not a negotiation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We break it we help pay to replace it </a:t>
            </a:r>
          </a:p>
          <a:p>
            <a:pPr marL="342900" marR="0" indent="-342900">
              <a:spcBef>
                <a:spcPts val="0"/>
              </a:spcBef>
              <a:spcAft>
                <a:spcPts val="0"/>
              </a:spcAft>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W</a:t>
            </a:r>
            <a:r>
              <a:rPr lang="en-US" sz="2800" dirty="0">
                <a:effectLst/>
                <a:latin typeface="Calibri" panose="020F0502020204030204" pitchFamily="34" charset="0"/>
                <a:ea typeface="Calibri" panose="020F0502020204030204" pitchFamily="34" charset="0"/>
                <a:cs typeface="Times New Roman" panose="02020603050405020304" pitchFamily="18" charset="0"/>
              </a:rPr>
              <a:t>e use technology appropriately</a:t>
            </a:r>
          </a:p>
          <a:p>
            <a:pPr marL="0" marR="0">
              <a:spcBef>
                <a:spcPts val="0"/>
              </a:spcBef>
              <a:spcAft>
                <a:spcPts val="0"/>
              </a:spcAft>
            </a:pPr>
            <a:r>
              <a:rPr lang="en-US" sz="3400" b="1" dirty="0">
                <a:effectLst/>
                <a:latin typeface="Calibri" panose="020F0502020204030204" pitchFamily="34" charset="0"/>
                <a:ea typeface="Calibri" panose="020F0502020204030204" pitchFamily="34" charset="0"/>
                <a:cs typeface="Times New Roman" panose="02020603050405020304" pitchFamily="18" charset="0"/>
              </a:rPr>
              <a:t>… or we lose it</a:t>
            </a:r>
          </a:p>
          <a:p>
            <a:pPr marL="0" marR="0">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Source: </a:t>
            </a:r>
            <a:r>
              <a:rPr lang="en-US" sz="1200" dirty="0" err="1">
                <a:latin typeface="Calibri" panose="020F0502020204030204" pitchFamily="34" charset="0"/>
                <a:ea typeface="Calibri" panose="020F0502020204030204" pitchFamily="34" charset="0"/>
                <a:cs typeface="Times New Roman" panose="02020603050405020304" pitchFamily="18" charset="0"/>
              </a:rPr>
              <a:t>s</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unshineandhurricanes.com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4195759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phone&#10;&#10;Description automatically generated">
            <a:extLst>
              <a:ext uri="{FF2B5EF4-FFF2-40B4-BE49-F238E27FC236}">
                <a16:creationId xmlns:a16="http://schemas.microsoft.com/office/drawing/2014/main" id="{DFBCE34A-69C0-E43E-60BD-20735E9EB833}"/>
              </a:ext>
            </a:extLst>
          </p:cNvPr>
          <p:cNvPicPr>
            <a:picLocks noChangeAspect="1"/>
          </p:cNvPicPr>
          <p:nvPr/>
        </p:nvPicPr>
        <p:blipFill rotWithShape="1">
          <a:blip r:embed="rId3"/>
          <a:srcRect b="50517"/>
          <a:stretch/>
        </p:blipFill>
        <p:spPr>
          <a:xfrm>
            <a:off x="-8298" y="1"/>
            <a:ext cx="5950945" cy="6625652"/>
          </a:xfrm>
          <a:prstGeom prst="rect">
            <a:avLst/>
          </a:prstGeom>
        </p:spPr>
      </p:pic>
      <p:pic>
        <p:nvPicPr>
          <p:cNvPr id="5" name="Picture 4" descr="A screenshot of a phone&#10;&#10;Description automatically generated">
            <a:extLst>
              <a:ext uri="{FF2B5EF4-FFF2-40B4-BE49-F238E27FC236}">
                <a16:creationId xmlns:a16="http://schemas.microsoft.com/office/drawing/2014/main" id="{D0C4BAF4-3D61-1897-33FB-7CA135FF6E27}"/>
              </a:ext>
            </a:extLst>
          </p:cNvPr>
          <p:cNvPicPr>
            <a:picLocks noChangeAspect="1"/>
          </p:cNvPicPr>
          <p:nvPr/>
        </p:nvPicPr>
        <p:blipFill rotWithShape="1">
          <a:blip r:embed="rId3"/>
          <a:srcRect t="49589" b="-1731"/>
          <a:stretch/>
        </p:blipFill>
        <p:spPr>
          <a:xfrm>
            <a:off x="6245297" y="-1"/>
            <a:ext cx="5946703" cy="6858001"/>
          </a:xfrm>
          <a:prstGeom prst="rect">
            <a:avLst/>
          </a:prstGeom>
        </p:spPr>
      </p:pic>
    </p:spTree>
    <p:extLst>
      <p:ext uri="{BB962C8B-B14F-4D97-AF65-F5344CB8AC3E}">
        <p14:creationId xmlns:p14="http://schemas.microsoft.com/office/powerpoint/2010/main" val="3262572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E2B631-5DB8-683B-863C-11A8FE001C45}"/>
              </a:ext>
            </a:extLst>
          </p:cNvPr>
          <p:cNvSpPr>
            <a:spLocks noGrp="1"/>
          </p:cNvSpPr>
          <p:nvPr>
            <p:ph type="title"/>
          </p:nvPr>
        </p:nvSpPr>
        <p:spPr>
          <a:xfrm>
            <a:off x="848238" y="250031"/>
            <a:ext cx="8797956" cy="1325563"/>
          </a:xfrm>
        </p:spPr>
        <p:txBody>
          <a:bodyPr vert="horz" lIns="91440" tIns="45720" rIns="91440" bIns="45720" rtlCol="0" anchor="ctr">
            <a:normAutofit/>
          </a:bodyPr>
          <a:lstStyle/>
          <a:p>
            <a:r>
              <a:rPr lang="en-US" sz="4100" kern="1200" dirty="0">
                <a:solidFill>
                  <a:schemeClr val="tx1"/>
                </a:solidFill>
                <a:latin typeface="+mj-lt"/>
                <a:ea typeface="+mj-ea"/>
                <a:cs typeface="+mj-cs"/>
              </a:rPr>
              <a:t>Why We </a:t>
            </a:r>
            <a:r>
              <a:rPr lang="en-US" sz="4100" kern="1200" dirty="0">
                <a:solidFill>
                  <a:schemeClr val="accent2"/>
                </a:solidFill>
                <a:latin typeface="+mj-lt"/>
                <a:ea typeface="+mj-ea"/>
                <a:cs typeface="+mj-cs"/>
              </a:rPr>
              <a:t>Must</a:t>
            </a:r>
            <a:r>
              <a:rPr lang="en-US" sz="4100" kern="1200" dirty="0">
                <a:solidFill>
                  <a:schemeClr val="tx1"/>
                </a:solidFill>
                <a:latin typeface="+mj-lt"/>
                <a:ea typeface="+mj-ea"/>
                <a:cs typeface="+mj-cs"/>
              </a:rPr>
              <a:t> Do This </a:t>
            </a:r>
            <a:r>
              <a:rPr lang="en-US" sz="3000" kern="1200" dirty="0">
                <a:solidFill>
                  <a:schemeClr val="tx1"/>
                </a:solidFill>
                <a:latin typeface="+mj-lt"/>
                <a:ea typeface="+mj-ea"/>
                <a:cs typeface="+mj-cs"/>
              </a:rPr>
              <a:t>(Ephesians 2:1-10)</a:t>
            </a:r>
          </a:p>
        </p:txBody>
      </p:sp>
      <p:sp>
        <p:nvSpPr>
          <p:cNvPr id="3" name="Content Placeholder 2">
            <a:extLst>
              <a:ext uri="{FF2B5EF4-FFF2-40B4-BE49-F238E27FC236}">
                <a16:creationId xmlns:a16="http://schemas.microsoft.com/office/drawing/2014/main" id="{57709AFA-E38D-2DC8-8521-B61617F37693}"/>
              </a:ext>
            </a:extLst>
          </p:cNvPr>
          <p:cNvSpPr>
            <a:spLocks noGrp="1"/>
          </p:cNvSpPr>
          <p:nvPr>
            <p:ph sz="half" idx="1"/>
          </p:nvPr>
        </p:nvSpPr>
        <p:spPr>
          <a:xfrm>
            <a:off x="251012" y="1825625"/>
            <a:ext cx="6157894" cy="4832320"/>
          </a:xfrm>
        </p:spPr>
        <p:txBody>
          <a:bodyPr vert="horz" lIns="91440" tIns="45720" rIns="91440" bIns="45720" rtlCol="0">
            <a:normAutofit/>
          </a:bodyPr>
          <a:lstStyle/>
          <a:p>
            <a:pPr marL="0" indent="0">
              <a:buNone/>
            </a:pPr>
            <a:r>
              <a:rPr lang="en-US" dirty="0"/>
              <a:t>“And </a:t>
            </a:r>
            <a:r>
              <a:rPr lang="en-US" b="1" dirty="0">
                <a:solidFill>
                  <a:schemeClr val="accent2"/>
                </a:solidFill>
              </a:rPr>
              <a:t>you He made alive</a:t>
            </a:r>
            <a:r>
              <a:rPr lang="en-US" dirty="0">
                <a:solidFill>
                  <a:schemeClr val="accent2"/>
                </a:solidFill>
              </a:rPr>
              <a:t>, </a:t>
            </a:r>
            <a:r>
              <a:rPr lang="en-US" b="1" dirty="0">
                <a:solidFill>
                  <a:schemeClr val="accent2"/>
                </a:solidFill>
              </a:rPr>
              <a:t>who were dead </a:t>
            </a:r>
            <a:r>
              <a:rPr lang="en-US" dirty="0"/>
              <a:t>in trespasses and sins, in which you once walked according to the course of this world, </a:t>
            </a:r>
            <a:r>
              <a:rPr lang="en-US" b="1" dirty="0">
                <a:solidFill>
                  <a:schemeClr val="accent2"/>
                </a:solidFill>
              </a:rPr>
              <a:t>according to the prince of the power of the air</a:t>
            </a:r>
            <a:r>
              <a:rPr lang="en-US" dirty="0"/>
              <a:t>, the spirit who now works in the sons of disobedience, among whom also we all once conducted ourselves in the lusts of our flesh, fulfilling the desires of the flesh and of the mind, and </a:t>
            </a:r>
            <a:r>
              <a:rPr lang="en-US" b="1" dirty="0">
                <a:solidFill>
                  <a:schemeClr val="accent2"/>
                </a:solidFill>
              </a:rPr>
              <a:t>were by nature children of wrath</a:t>
            </a:r>
            <a:r>
              <a:rPr lang="en-US" dirty="0"/>
              <a:t>, just as the others.</a:t>
            </a:r>
          </a:p>
        </p:txBody>
      </p:sp>
      <p:pic>
        <p:nvPicPr>
          <p:cNvPr id="8" name="Picture 7" descr="A group of people walking&#10;&#10;Description automatically generated with low confidence">
            <a:extLst>
              <a:ext uri="{FF2B5EF4-FFF2-40B4-BE49-F238E27FC236}">
                <a16:creationId xmlns:a16="http://schemas.microsoft.com/office/drawing/2014/main" id="{94A023C3-A074-F450-7633-E0D650CC45E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154" r="22514"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C01F510-2CA6-6645-B451-BD0D90C9006C}"/>
              </a:ext>
            </a:extLst>
          </p:cNvPr>
          <p:cNvSpPr txBox="1"/>
          <p:nvPr/>
        </p:nvSpPr>
        <p:spPr>
          <a:xfrm>
            <a:off x="9400851" y="6657945"/>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onyxtruth.com/2015/12/03/prayer-is-not-going-to-save-you/">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854254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posing for a photo&#10;&#10;Description automatically generated">
            <a:extLst>
              <a:ext uri="{FF2B5EF4-FFF2-40B4-BE49-F238E27FC236}">
                <a16:creationId xmlns:a16="http://schemas.microsoft.com/office/drawing/2014/main" id="{AEE042B9-25D6-BD90-B822-81C8B0A8E8E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11058" y="1932820"/>
            <a:ext cx="5580942" cy="4925181"/>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33" name="Oval 32">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E2B631-5DB8-683B-863C-11A8FE001C45}"/>
              </a:ext>
            </a:extLst>
          </p:cNvPr>
          <p:cNvSpPr>
            <a:spLocks noGrp="1"/>
          </p:cNvSpPr>
          <p:nvPr>
            <p:ph type="title"/>
          </p:nvPr>
        </p:nvSpPr>
        <p:spPr>
          <a:xfrm>
            <a:off x="838200" y="125801"/>
            <a:ext cx="10515600"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Why We </a:t>
            </a:r>
            <a:r>
              <a:rPr lang="en-US" sz="4400" kern="1200" dirty="0">
                <a:solidFill>
                  <a:schemeClr val="accent2"/>
                </a:solidFill>
                <a:latin typeface="+mj-lt"/>
                <a:ea typeface="+mj-ea"/>
                <a:cs typeface="+mj-cs"/>
              </a:rPr>
              <a:t>Must</a:t>
            </a:r>
            <a:r>
              <a:rPr lang="en-US" sz="4400" kern="1200" dirty="0">
                <a:solidFill>
                  <a:schemeClr val="tx1"/>
                </a:solidFill>
                <a:latin typeface="+mj-lt"/>
                <a:ea typeface="+mj-ea"/>
                <a:cs typeface="+mj-cs"/>
              </a:rPr>
              <a:t> Do This </a:t>
            </a:r>
            <a:r>
              <a:rPr lang="en-US" sz="3200" kern="1200" dirty="0">
                <a:solidFill>
                  <a:schemeClr val="tx1"/>
                </a:solidFill>
                <a:latin typeface="+mj-lt"/>
                <a:ea typeface="+mj-ea"/>
                <a:cs typeface="+mj-cs"/>
              </a:rPr>
              <a:t>(Ephesians 2:1-10)</a:t>
            </a:r>
            <a:endParaRPr lang="en-US" sz="4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7709AFA-E38D-2DC8-8521-B61617F37693}"/>
              </a:ext>
            </a:extLst>
          </p:cNvPr>
          <p:cNvSpPr>
            <a:spLocks noGrp="1"/>
          </p:cNvSpPr>
          <p:nvPr>
            <p:ph sz="half" idx="1"/>
          </p:nvPr>
        </p:nvSpPr>
        <p:spPr>
          <a:xfrm>
            <a:off x="123536" y="1398494"/>
            <a:ext cx="6108025" cy="5824631"/>
          </a:xfrm>
        </p:spPr>
        <p:txBody>
          <a:bodyPr vert="horz" lIns="91440" tIns="45720" rIns="91440" bIns="45720" rtlCol="0">
            <a:normAutofit lnSpcReduction="10000"/>
          </a:bodyPr>
          <a:lstStyle/>
          <a:p>
            <a:pPr marL="0" indent="0">
              <a:buNone/>
            </a:pPr>
            <a:r>
              <a:rPr lang="en-US" sz="2400" dirty="0"/>
              <a:t>“</a:t>
            </a:r>
            <a:r>
              <a:rPr lang="en-US" sz="2400" b="1" dirty="0">
                <a:solidFill>
                  <a:schemeClr val="accent2"/>
                </a:solidFill>
              </a:rPr>
              <a:t>But God, who is rich in mercy</a:t>
            </a:r>
            <a:r>
              <a:rPr lang="en-US" sz="2400" dirty="0"/>
              <a:t>, because of </a:t>
            </a:r>
            <a:r>
              <a:rPr lang="en-US" sz="2400" b="1" dirty="0">
                <a:solidFill>
                  <a:schemeClr val="accent2"/>
                </a:solidFill>
              </a:rPr>
              <a:t>His great love with which He loved us</a:t>
            </a:r>
            <a:r>
              <a:rPr lang="en-US" sz="2400" dirty="0">
                <a:solidFill>
                  <a:schemeClr val="accent2"/>
                </a:solidFill>
              </a:rPr>
              <a:t>, </a:t>
            </a:r>
            <a:r>
              <a:rPr lang="en-US" sz="2400" dirty="0"/>
              <a:t>even when we were dead in trespasses, </a:t>
            </a:r>
            <a:r>
              <a:rPr lang="en-US" sz="2400" b="1" dirty="0">
                <a:solidFill>
                  <a:schemeClr val="accent2"/>
                </a:solidFill>
              </a:rPr>
              <a:t>made us alive together with Christ </a:t>
            </a:r>
            <a:r>
              <a:rPr lang="en-US" sz="2400" dirty="0"/>
              <a:t>(by grace you have been saved),  and </a:t>
            </a:r>
            <a:r>
              <a:rPr lang="en-US" sz="2400" b="1" dirty="0">
                <a:solidFill>
                  <a:schemeClr val="accent2"/>
                </a:solidFill>
              </a:rPr>
              <a:t>raised us up together, and made us sit together in the heavenly places in Christ Jesus</a:t>
            </a:r>
            <a:r>
              <a:rPr lang="en-US" sz="2400" dirty="0"/>
              <a:t>, that in the ages to come </a:t>
            </a:r>
            <a:r>
              <a:rPr lang="en-US" sz="2400" b="1" dirty="0">
                <a:solidFill>
                  <a:schemeClr val="accent2"/>
                </a:solidFill>
              </a:rPr>
              <a:t>He might show the exceeding riches of His grace</a:t>
            </a:r>
            <a:r>
              <a:rPr lang="en-US" sz="2400" b="1" dirty="0"/>
              <a:t> </a:t>
            </a:r>
            <a:r>
              <a:rPr lang="en-US" sz="2400" dirty="0"/>
              <a:t>in His kindness toward us in Christ Jesus. For by grace you have been saved through faith, and that not of yourselves; </a:t>
            </a:r>
            <a:r>
              <a:rPr lang="en-US" sz="2400" b="1" dirty="0">
                <a:solidFill>
                  <a:schemeClr val="accent2"/>
                </a:solidFill>
              </a:rPr>
              <a:t>it is the gift of God, not of works</a:t>
            </a:r>
            <a:r>
              <a:rPr lang="en-US" sz="2400" dirty="0"/>
              <a:t>, lest anyone should boast. For we are His workmanship, </a:t>
            </a:r>
            <a:r>
              <a:rPr lang="en-US" sz="2400" b="1" dirty="0">
                <a:solidFill>
                  <a:schemeClr val="accent2"/>
                </a:solidFill>
              </a:rPr>
              <a:t>created in Christ Jesus for good works, which God prepared beforehand that we should walk in them.</a:t>
            </a:r>
          </a:p>
        </p:txBody>
      </p:sp>
    </p:spTree>
    <p:extLst>
      <p:ext uri="{BB962C8B-B14F-4D97-AF65-F5344CB8AC3E}">
        <p14:creationId xmlns:p14="http://schemas.microsoft.com/office/powerpoint/2010/main" val="271000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8DC8EF-F2F9-4A0C-9C85-42919E329451}"/>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Our </a:t>
            </a:r>
            <a:r>
              <a:rPr lang="en-US" sz="4400" kern="1200" dirty="0">
                <a:solidFill>
                  <a:schemeClr val="accent2"/>
                </a:solidFill>
                <a:latin typeface="+mj-lt"/>
                <a:ea typeface="+mj-ea"/>
                <a:cs typeface="+mj-cs"/>
              </a:rPr>
              <a:t>First</a:t>
            </a:r>
            <a:r>
              <a:rPr lang="en-US" sz="4400" kern="1200" dirty="0">
                <a:solidFill>
                  <a:schemeClr val="tx1"/>
                </a:solidFill>
                <a:latin typeface="+mj-lt"/>
                <a:ea typeface="+mj-ea"/>
                <a:cs typeface="+mj-cs"/>
              </a:rPr>
              <a:t> Duty…</a:t>
            </a:r>
          </a:p>
        </p:txBody>
      </p:sp>
      <p:sp>
        <p:nvSpPr>
          <p:cNvPr id="3" name="Content Placeholder 2">
            <a:extLst>
              <a:ext uri="{FF2B5EF4-FFF2-40B4-BE49-F238E27FC236}">
                <a16:creationId xmlns:a16="http://schemas.microsoft.com/office/drawing/2014/main" id="{38BE893F-A217-49B2-17DD-1F0CFCFE6254}"/>
              </a:ext>
            </a:extLst>
          </p:cNvPr>
          <p:cNvSpPr>
            <a:spLocks noGrp="1"/>
          </p:cNvSpPr>
          <p:nvPr>
            <p:ph idx="1"/>
          </p:nvPr>
        </p:nvSpPr>
        <p:spPr>
          <a:xfrm>
            <a:off x="838200" y="1620702"/>
            <a:ext cx="5387502" cy="4667250"/>
          </a:xfrm>
        </p:spPr>
        <p:txBody>
          <a:bodyPr vert="horz" lIns="91440" tIns="45720" rIns="91440" bIns="45720" rtlCol="0">
            <a:normAutofit fontScale="92500" lnSpcReduction="20000"/>
          </a:bodyPr>
          <a:lstStyle/>
          <a:p>
            <a:pPr marL="0" indent="0">
              <a:lnSpc>
                <a:spcPct val="150000"/>
              </a:lnSpc>
              <a:buNone/>
            </a:pPr>
            <a:r>
              <a:rPr lang="en-US" sz="2700" b="0" i="0" dirty="0">
                <a:effectLst/>
              </a:rPr>
              <a:t>     </a:t>
            </a:r>
            <a:r>
              <a:rPr lang="en-US" sz="2700" b="1" i="0" dirty="0">
                <a:effectLst/>
              </a:rPr>
              <a:t>“Our first duty toward God and our fellow</a:t>
            </a:r>
            <a:r>
              <a:rPr lang="en-US" sz="2700" b="1" dirty="0"/>
              <a:t>. beings is that of self-development. </a:t>
            </a:r>
            <a:r>
              <a:rPr lang="en-US" sz="2700" b="1" i="0" dirty="0">
                <a:solidFill>
                  <a:schemeClr val="accent2"/>
                </a:solidFill>
                <a:effectLst/>
              </a:rPr>
              <a:t>Every faculty with which the Creator has endowed us should be cultivated to the highest degree of perfection</a:t>
            </a:r>
            <a:r>
              <a:rPr lang="en-US" sz="2700" b="1" i="0" dirty="0">
                <a:effectLst/>
              </a:rPr>
              <a:t>, that we may be able to </a:t>
            </a:r>
            <a:r>
              <a:rPr lang="en-US" sz="2700" b="1" i="0" dirty="0">
                <a:solidFill>
                  <a:schemeClr val="accent2"/>
                </a:solidFill>
                <a:effectLst/>
              </a:rPr>
              <a:t>do the greatest amount of good</a:t>
            </a:r>
            <a:r>
              <a:rPr lang="en-US" sz="2700" b="1" i="0" dirty="0">
                <a:effectLst/>
              </a:rPr>
              <a:t> of which we are capable”— TE 137</a:t>
            </a:r>
          </a:p>
          <a:p>
            <a:pPr marL="0">
              <a:lnSpc>
                <a:spcPct val="150000"/>
              </a:lnSpc>
            </a:pPr>
            <a:endParaRPr lang="en-US" sz="2700" b="0" i="0" dirty="0">
              <a:effectLst/>
            </a:endParaRPr>
          </a:p>
          <a:p>
            <a:pPr marL="0"/>
            <a:endParaRPr lang="en-US" sz="2700" dirty="0"/>
          </a:p>
        </p:txBody>
      </p:sp>
      <p:pic>
        <p:nvPicPr>
          <p:cNvPr id="6" name="Picture 5" descr="A picture containing person, outdoor&#10;&#10;Description automatically generated">
            <a:extLst>
              <a:ext uri="{FF2B5EF4-FFF2-40B4-BE49-F238E27FC236}">
                <a16:creationId xmlns:a16="http://schemas.microsoft.com/office/drawing/2014/main" id="{6DC0C925-6C1F-BF9C-FD3A-CC8166DB2972}"/>
              </a:ext>
            </a:extLst>
          </p:cNvPr>
          <p:cNvPicPr>
            <a:picLocks noChangeAspect="1"/>
          </p:cNvPicPr>
          <p:nvPr/>
        </p:nvPicPr>
        <p:blipFill rotWithShape="1">
          <a:blip r:embed="rId2"/>
          <a:srcRect t="16048" b="7564"/>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41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Freeform: Shape 33">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Arc 35">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37">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Arc 39">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Oval 41">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43">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CCF357C-0D94-BEAD-4FD8-0740A05C5213}"/>
              </a:ext>
            </a:extLst>
          </p:cNvPr>
          <p:cNvSpPr txBox="1"/>
          <p:nvPr/>
        </p:nvSpPr>
        <p:spPr>
          <a:xfrm>
            <a:off x="6919914" y="1978163"/>
            <a:ext cx="4324652" cy="3170099"/>
          </a:xfrm>
          <a:prstGeom prst="rect">
            <a:avLst/>
          </a:prstGeom>
          <a:noFill/>
        </p:spPr>
        <p:txBody>
          <a:bodyPr wrap="square" rtlCol="0">
            <a:spAutoFit/>
          </a:bodyPr>
          <a:lstStyle/>
          <a:p>
            <a:pPr algn="ctr"/>
            <a:r>
              <a:rPr lang="en-US" sz="4000" b="1" dirty="0"/>
              <a:t>Is Digital Media Evil?</a:t>
            </a:r>
          </a:p>
          <a:p>
            <a:pPr algn="ctr"/>
            <a:endParaRPr lang="en-US" sz="4000" b="1" dirty="0"/>
          </a:p>
          <a:p>
            <a:pPr algn="ctr"/>
            <a:r>
              <a:rPr lang="en-US" sz="4000" b="1" dirty="0"/>
              <a:t>Are Devices Evil?</a:t>
            </a:r>
          </a:p>
        </p:txBody>
      </p:sp>
    </p:spTree>
    <p:extLst>
      <p:ext uri="{BB962C8B-B14F-4D97-AF65-F5344CB8AC3E}">
        <p14:creationId xmlns:p14="http://schemas.microsoft.com/office/powerpoint/2010/main" val="235038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93720-99ED-271D-69AE-15A96CBE59B1}"/>
              </a:ext>
            </a:extLst>
          </p:cNvPr>
          <p:cNvSpPr>
            <a:spLocks noGrp="1"/>
          </p:cNvSpPr>
          <p:nvPr>
            <p:ph type="title"/>
          </p:nvPr>
        </p:nvSpPr>
        <p:spPr>
          <a:xfrm>
            <a:off x="5183580" y="123986"/>
            <a:ext cx="6350693" cy="1451029"/>
          </a:xfrm>
        </p:spPr>
        <p:txBody>
          <a:bodyPr vert="horz" lIns="91440" tIns="45720" rIns="91440" bIns="45720" rtlCol="0" anchor="ctr">
            <a:normAutofit/>
          </a:bodyPr>
          <a:lstStyle/>
          <a:p>
            <a:r>
              <a:rPr lang="en-US" sz="4400" kern="1200" dirty="0">
                <a:solidFill>
                  <a:schemeClr val="tx1"/>
                </a:solidFill>
                <a:latin typeface="+mj-lt"/>
                <a:ea typeface="+mj-ea"/>
                <a:cs typeface="+mj-cs"/>
              </a:rPr>
              <a:t>Benefits for Individuals</a:t>
            </a:r>
          </a:p>
        </p:txBody>
      </p:sp>
      <p:sp>
        <p:nvSpPr>
          <p:cNvPr id="3" name="Content Placeholder 2">
            <a:extLst>
              <a:ext uri="{FF2B5EF4-FFF2-40B4-BE49-F238E27FC236}">
                <a16:creationId xmlns:a16="http://schemas.microsoft.com/office/drawing/2014/main" id="{24C98C7B-B3C8-534F-9FA5-EF1B6DF05997}"/>
              </a:ext>
            </a:extLst>
          </p:cNvPr>
          <p:cNvSpPr>
            <a:spLocks noGrp="1"/>
          </p:cNvSpPr>
          <p:nvPr>
            <p:ph idx="1"/>
          </p:nvPr>
        </p:nvSpPr>
        <p:spPr>
          <a:xfrm>
            <a:off x="5464681" y="1575014"/>
            <a:ext cx="5721484" cy="4665765"/>
          </a:xfrm>
        </p:spPr>
        <p:txBody>
          <a:bodyPr vert="horz" lIns="91440" tIns="45720" rIns="91440" bIns="45720" rtlCol="0">
            <a:normAutofit/>
          </a:bodyPr>
          <a:lstStyle/>
          <a:p>
            <a:r>
              <a:rPr lang="en-US" sz="2400" dirty="0"/>
              <a:t>Connectivity</a:t>
            </a:r>
          </a:p>
          <a:p>
            <a:r>
              <a:rPr lang="en-US" sz="2400" dirty="0"/>
              <a:t>Community </a:t>
            </a:r>
          </a:p>
          <a:p>
            <a:r>
              <a:rPr lang="en-US" sz="2400" dirty="0"/>
              <a:t>Education</a:t>
            </a:r>
          </a:p>
          <a:p>
            <a:r>
              <a:rPr lang="en-US" sz="2400" dirty="0"/>
              <a:t>Information</a:t>
            </a:r>
          </a:p>
          <a:p>
            <a:r>
              <a:rPr lang="en-US" sz="2400" dirty="0"/>
              <a:t>News</a:t>
            </a:r>
          </a:p>
          <a:p>
            <a:r>
              <a:rPr lang="en-US" sz="2400" dirty="0"/>
              <a:t>Easy Information Sharing</a:t>
            </a:r>
          </a:p>
          <a:p>
            <a:r>
              <a:rPr lang="en-US" sz="2400" dirty="0"/>
              <a:t>Support Noble Causes</a:t>
            </a:r>
          </a:p>
          <a:p>
            <a:r>
              <a:rPr lang="en-US" sz="2400" dirty="0"/>
              <a:t>Stress Reliever and Way to Decrease Loneliness </a:t>
            </a:r>
          </a:p>
        </p:txBody>
      </p:sp>
      <p:pic>
        <p:nvPicPr>
          <p:cNvPr id="5" name="Picture 4" descr="A person smiling and looking at the phone&#10;&#10;Description automatically generated with low confidence">
            <a:extLst>
              <a:ext uri="{FF2B5EF4-FFF2-40B4-BE49-F238E27FC236}">
                <a16:creationId xmlns:a16="http://schemas.microsoft.com/office/drawing/2014/main" id="{4DECEECE-7F93-1699-B290-A2F75B8ADBD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4835472" cy="6858000"/>
          </a:xfrm>
          <a:prstGeom prst="rect">
            <a:avLst/>
          </a:prstGeom>
        </p:spPr>
      </p:pic>
    </p:spTree>
    <p:extLst>
      <p:ext uri="{BB962C8B-B14F-4D97-AF65-F5344CB8AC3E}">
        <p14:creationId xmlns:p14="http://schemas.microsoft.com/office/powerpoint/2010/main" val="397105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holding a baby&#10;&#10;Description automatically generated with medium confidence">
            <a:extLst>
              <a:ext uri="{FF2B5EF4-FFF2-40B4-BE49-F238E27FC236}">
                <a16:creationId xmlns:a16="http://schemas.microsoft.com/office/drawing/2014/main" id="{DAEA6FA8-7320-CFF0-27D3-BBC7FC16813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5704" r="2721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93720-99ED-271D-69AE-15A96CBE59B1}"/>
              </a:ext>
            </a:extLst>
          </p:cNvPr>
          <p:cNvSpPr>
            <a:spLocks noGrp="1"/>
          </p:cNvSpPr>
          <p:nvPr>
            <p:ph type="title"/>
          </p:nvPr>
        </p:nvSpPr>
        <p:spPr>
          <a:xfrm>
            <a:off x="5812789" y="249452"/>
            <a:ext cx="5721484"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Benefits for Families</a:t>
            </a:r>
          </a:p>
        </p:txBody>
      </p:sp>
      <p:sp>
        <p:nvSpPr>
          <p:cNvPr id="3" name="Content Placeholder 2">
            <a:extLst>
              <a:ext uri="{FF2B5EF4-FFF2-40B4-BE49-F238E27FC236}">
                <a16:creationId xmlns:a16="http://schemas.microsoft.com/office/drawing/2014/main" id="{24C98C7B-B3C8-534F-9FA5-EF1B6DF05997}"/>
              </a:ext>
            </a:extLst>
          </p:cNvPr>
          <p:cNvSpPr>
            <a:spLocks noGrp="1"/>
          </p:cNvSpPr>
          <p:nvPr>
            <p:ph idx="1"/>
          </p:nvPr>
        </p:nvSpPr>
        <p:spPr>
          <a:xfrm>
            <a:off x="5827048" y="1416479"/>
            <a:ext cx="5721484" cy="5849507"/>
          </a:xfrm>
        </p:spPr>
        <p:txBody>
          <a:bodyPr vert="horz" lIns="91440" tIns="45720" rIns="91440" bIns="45720" rtlCol="0">
            <a:normAutofit/>
          </a:bodyPr>
          <a:lstStyle/>
          <a:p>
            <a:pPr fontAlgn="base"/>
            <a:r>
              <a:rPr lang="en-US" sz="2400" dirty="0"/>
              <a:t>Inexpensive</a:t>
            </a:r>
            <a:r>
              <a:rPr lang="en-US" sz="2400" i="0" dirty="0">
                <a:effectLst/>
              </a:rPr>
              <a:t> connectivity with family from anywhere at any time.</a:t>
            </a:r>
          </a:p>
          <a:p>
            <a:pPr fontAlgn="base"/>
            <a:r>
              <a:rPr lang="en-US" sz="2400" dirty="0"/>
              <a:t>S</a:t>
            </a:r>
            <a:r>
              <a:rPr lang="en-US" sz="2400" i="0" dirty="0">
                <a:effectLst/>
              </a:rPr>
              <a:t>tay connected via statuses, share photos and videos.</a:t>
            </a:r>
          </a:p>
          <a:p>
            <a:pPr fontAlgn="base"/>
            <a:r>
              <a:rPr lang="en-US" sz="2400" i="0" dirty="0">
                <a:effectLst/>
              </a:rPr>
              <a:t>Can share your problems and feelings in hard times with a geographically separated family member.</a:t>
            </a:r>
          </a:p>
          <a:p>
            <a:pPr fontAlgn="base"/>
            <a:r>
              <a:rPr lang="en-US" sz="2400" i="0" dirty="0">
                <a:effectLst/>
              </a:rPr>
              <a:t>Provide an instant source of connection with the family to students and workers abroad.</a:t>
            </a:r>
          </a:p>
          <a:p>
            <a:pPr fontAlgn="base"/>
            <a:r>
              <a:rPr lang="en-US" sz="2400" i="0" dirty="0">
                <a:effectLst/>
              </a:rPr>
              <a:t>Efficient source of establishing a friendly atmosphere for family relationships via group chats and events sharing.</a:t>
            </a:r>
          </a:p>
          <a:p>
            <a:endParaRPr lang="en-US" sz="2400" dirty="0"/>
          </a:p>
        </p:txBody>
      </p:sp>
    </p:spTree>
    <p:extLst>
      <p:ext uri="{BB962C8B-B14F-4D97-AF65-F5344CB8AC3E}">
        <p14:creationId xmlns:p14="http://schemas.microsoft.com/office/powerpoint/2010/main" val="171418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5F04E9-268A-36A5-74BF-71864F523B36}"/>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Time well Spent?</a:t>
            </a:r>
          </a:p>
        </p:txBody>
      </p:sp>
      <p:sp>
        <p:nvSpPr>
          <p:cNvPr id="3" name="Content Placeholder 2">
            <a:extLst>
              <a:ext uri="{FF2B5EF4-FFF2-40B4-BE49-F238E27FC236}">
                <a16:creationId xmlns:a16="http://schemas.microsoft.com/office/drawing/2014/main" id="{823BFCC6-83B8-527D-FEAA-ADCF89A01F6E}"/>
              </a:ext>
            </a:extLst>
          </p:cNvPr>
          <p:cNvSpPr>
            <a:spLocks noGrp="1"/>
          </p:cNvSpPr>
          <p:nvPr>
            <p:ph sz="half" idx="1"/>
          </p:nvPr>
        </p:nvSpPr>
        <p:spPr>
          <a:xfrm>
            <a:off x="838200" y="1825625"/>
            <a:ext cx="5387502" cy="4351338"/>
          </a:xfrm>
        </p:spPr>
        <p:txBody>
          <a:bodyPr vert="horz" lIns="91440" tIns="45720" rIns="91440" bIns="45720" rtlCol="0">
            <a:normAutofit/>
          </a:bodyPr>
          <a:lstStyle/>
          <a:p>
            <a:pPr lvl="0"/>
            <a:r>
              <a:rPr lang="en-US" dirty="0"/>
              <a:t>The Average Social Media user spent </a:t>
            </a:r>
            <a:r>
              <a:rPr lang="en-US" b="1" dirty="0">
                <a:solidFill>
                  <a:schemeClr val="accent2"/>
                </a:solidFill>
              </a:rPr>
              <a:t>2 hours and 27 minutes </a:t>
            </a:r>
            <a:r>
              <a:rPr lang="en-US" dirty="0"/>
              <a:t>per day on social media in 2022.</a:t>
            </a:r>
          </a:p>
          <a:p>
            <a:pPr lvl="0"/>
            <a:endParaRPr lang="en-US" dirty="0"/>
          </a:p>
          <a:p>
            <a:pPr lvl="0"/>
            <a:r>
              <a:rPr lang="en-US" b="1" dirty="0">
                <a:solidFill>
                  <a:schemeClr val="accent2"/>
                </a:solidFill>
              </a:rPr>
              <a:t>50.1% of the time spent on mobile </a:t>
            </a:r>
            <a:r>
              <a:rPr lang="en-US" dirty="0"/>
              <a:t>was done using social media apps in 2020.</a:t>
            </a:r>
          </a:p>
          <a:p>
            <a:endParaRPr lang="en-US" b="0" i="0" dirty="0">
              <a:effectLst/>
            </a:endParaRPr>
          </a:p>
        </p:txBody>
      </p:sp>
      <p:pic>
        <p:nvPicPr>
          <p:cNvPr id="8" name="Content Placeholder 7" descr="A picture containing person, people&#10;&#10;Description automatically generated">
            <a:extLst>
              <a:ext uri="{FF2B5EF4-FFF2-40B4-BE49-F238E27FC236}">
                <a16:creationId xmlns:a16="http://schemas.microsoft.com/office/drawing/2014/main" id="{4920607C-8F0F-5F22-2C59-077CA8EDF2EF}"/>
              </a:ext>
            </a:extLst>
          </p:cNvPr>
          <p:cNvPicPr>
            <a:picLocks noGrp="1" noChangeAspect="1"/>
          </p:cNvPicPr>
          <p:nvPr>
            <p:ph sz="half" idx="2"/>
          </p:nvPr>
        </p:nvPicPr>
        <p:blipFill rotWithShape="1">
          <a:blip r:embed="rId3"/>
          <a:srcRect l="21042" r="12112"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09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A80565-8399-0D45-93ED-2D5F3A137DDC}"/>
              </a:ext>
            </a:extLst>
          </p:cNvPr>
          <p:cNvSpPr>
            <a:spLocks noGrp="1"/>
          </p:cNvSpPr>
          <p:nvPr>
            <p:ph type="title"/>
          </p:nvPr>
        </p:nvSpPr>
        <p:spPr>
          <a:xfrm>
            <a:off x="860357" y="1209"/>
            <a:ext cx="5783094" cy="1325563"/>
          </a:xfrm>
        </p:spPr>
        <p:txBody>
          <a:bodyPr vert="horz" lIns="91440" tIns="45720" rIns="91440" bIns="45720" rtlCol="0" anchor="ctr">
            <a:normAutofit/>
          </a:bodyPr>
          <a:lstStyle/>
          <a:p>
            <a:r>
              <a:rPr lang="en-US" sz="4400" dirty="0"/>
              <a:t>Average Screen Time</a:t>
            </a:r>
            <a:endParaRPr lang="en-US" sz="4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6CDE490-EB16-3A80-0A76-EFE3CB612156}"/>
              </a:ext>
            </a:extLst>
          </p:cNvPr>
          <p:cNvSpPr>
            <a:spLocks noGrp="1"/>
          </p:cNvSpPr>
          <p:nvPr>
            <p:ph idx="1"/>
          </p:nvPr>
        </p:nvSpPr>
        <p:spPr>
          <a:xfrm>
            <a:off x="625812" y="1125939"/>
            <a:ext cx="5783094" cy="5562584"/>
          </a:xfrm>
        </p:spPr>
        <p:txBody>
          <a:bodyPr vert="horz" lIns="91440" tIns="45720" rIns="91440" bIns="45720" rtlCol="0">
            <a:normAutofit/>
          </a:bodyPr>
          <a:lstStyle/>
          <a:p>
            <a:r>
              <a:rPr lang="en-US" sz="2600" b="0" i="0" dirty="0">
                <a:effectLst/>
              </a:rPr>
              <a:t>Globally, the average screen time is </a:t>
            </a:r>
            <a:r>
              <a:rPr lang="en-US" sz="2600" b="1" i="0" dirty="0">
                <a:solidFill>
                  <a:schemeClr val="accent2"/>
                </a:solidFill>
                <a:effectLst/>
              </a:rPr>
              <a:t>6 hours 58 minutes</a:t>
            </a:r>
            <a:r>
              <a:rPr lang="en-US" sz="2600" b="0" i="0" dirty="0">
                <a:effectLst/>
              </a:rPr>
              <a:t>/day.</a:t>
            </a:r>
          </a:p>
          <a:p>
            <a:r>
              <a:rPr lang="en-US" sz="2600" b="0" i="0" dirty="0">
                <a:effectLst/>
              </a:rPr>
              <a:t>The average American spends </a:t>
            </a:r>
            <a:r>
              <a:rPr lang="en-US" sz="2600" b="1" i="0" dirty="0">
                <a:solidFill>
                  <a:schemeClr val="accent2"/>
                </a:solidFill>
                <a:effectLst/>
              </a:rPr>
              <a:t>7 hours and 4 minutes</a:t>
            </a:r>
            <a:r>
              <a:rPr lang="en-US" sz="2600" b="0" i="0" dirty="0">
                <a:solidFill>
                  <a:schemeClr val="accent2"/>
                </a:solidFill>
                <a:effectLst/>
              </a:rPr>
              <a:t> </a:t>
            </a:r>
            <a:r>
              <a:rPr lang="en-US" sz="2600" b="0" i="0" dirty="0">
                <a:effectLst/>
              </a:rPr>
              <a:t>staring at a screen/day.</a:t>
            </a:r>
          </a:p>
          <a:p>
            <a:r>
              <a:rPr lang="en-US" sz="2600" b="0" i="0" dirty="0">
                <a:effectLst/>
              </a:rPr>
              <a:t>Americans spend an average of </a:t>
            </a:r>
            <a:r>
              <a:rPr lang="en-US" sz="2600" b="1" dirty="0">
                <a:solidFill>
                  <a:schemeClr val="accent2"/>
                </a:solidFill>
              </a:rPr>
              <a:t>3 hours and 43 minutes</a:t>
            </a:r>
            <a:r>
              <a:rPr lang="en-US" sz="2600" b="0" i="0" dirty="0">
                <a:effectLst/>
              </a:rPr>
              <a:t> on their phone/day.</a:t>
            </a:r>
          </a:p>
          <a:p>
            <a:r>
              <a:rPr lang="en-US" sz="2600" b="0" i="0" dirty="0">
                <a:effectLst/>
              </a:rPr>
              <a:t>Experts recommend less than </a:t>
            </a:r>
            <a:r>
              <a:rPr lang="en-US" sz="2600" b="1" i="0" dirty="0">
                <a:solidFill>
                  <a:schemeClr val="accent2"/>
                </a:solidFill>
                <a:effectLst/>
              </a:rPr>
              <a:t>2 hours</a:t>
            </a:r>
            <a:r>
              <a:rPr lang="en-US" sz="2600" b="0" i="0" dirty="0">
                <a:solidFill>
                  <a:schemeClr val="accent2"/>
                </a:solidFill>
                <a:effectLst/>
              </a:rPr>
              <a:t> </a:t>
            </a:r>
            <a:r>
              <a:rPr lang="en-US" sz="2600" b="0" i="0" dirty="0">
                <a:effectLst/>
              </a:rPr>
              <a:t>of screen time/day.</a:t>
            </a:r>
          </a:p>
          <a:p>
            <a:r>
              <a:rPr lang="en-US" sz="2600" b="0" i="0" dirty="0">
                <a:effectLst/>
              </a:rPr>
              <a:t>Daily screen time peaked at </a:t>
            </a:r>
            <a:r>
              <a:rPr lang="en-US" sz="2600" b="1" i="0" dirty="0">
                <a:solidFill>
                  <a:schemeClr val="accent2"/>
                </a:solidFill>
                <a:effectLst/>
              </a:rPr>
              <a:t>7.7 hours</a:t>
            </a:r>
            <a:r>
              <a:rPr lang="en-US" sz="2600" b="0" i="0" dirty="0">
                <a:solidFill>
                  <a:schemeClr val="accent2"/>
                </a:solidFill>
                <a:effectLst/>
              </a:rPr>
              <a:t> </a:t>
            </a:r>
            <a:r>
              <a:rPr lang="en-US" sz="2600" b="0" i="0" dirty="0">
                <a:effectLst/>
              </a:rPr>
              <a:t>daily during the COVID-19 Pandemic.—</a:t>
            </a:r>
            <a:r>
              <a:rPr lang="en-US" sz="2600" b="0" i="1" dirty="0" err="1">
                <a:effectLst/>
              </a:rPr>
              <a:t>Zippia</a:t>
            </a:r>
            <a:r>
              <a:rPr lang="en-US" sz="2600" i="1" dirty="0"/>
              <a:t> Research</a:t>
            </a:r>
            <a:endParaRPr lang="en-US" sz="2600" b="0" i="1" dirty="0">
              <a:effectLst/>
            </a:endParaRPr>
          </a:p>
          <a:p>
            <a:endParaRPr lang="en-US" sz="2600" dirty="0"/>
          </a:p>
        </p:txBody>
      </p:sp>
      <p:pic>
        <p:nvPicPr>
          <p:cNvPr id="6" name="Picture 5" descr="A picture containing text, person, indoor, computer&#10;&#10;Description automatically generated">
            <a:extLst>
              <a:ext uri="{FF2B5EF4-FFF2-40B4-BE49-F238E27FC236}">
                <a16:creationId xmlns:a16="http://schemas.microsoft.com/office/drawing/2014/main" id="{0CA71A95-E068-0F4F-32E9-32BDC156762D}"/>
              </a:ext>
            </a:extLst>
          </p:cNvPr>
          <p:cNvPicPr>
            <a:picLocks noChangeAspect="1"/>
          </p:cNvPicPr>
          <p:nvPr/>
        </p:nvPicPr>
        <p:blipFill rotWithShape="1">
          <a:blip r:embed="rId3"/>
          <a:srcRect l="12768" r="20386"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869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Shape 2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42" name="Rectangle 3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93720-99ED-271D-69AE-15A96CBE59B1}"/>
              </a:ext>
            </a:extLst>
          </p:cNvPr>
          <p:cNvSpPr>
            <a:spLocks noGrp="1"/>
          </p:cNvSpPr>
          <p:nvPr>
            <p:ph type="title"/>
          </p:nvPr>
        </p:nvSpPr>
        <p:spPr>
          <a:xfrm>
            <a:off x="5061000" y="576373"/>
            <a:ext cx="7131000" cy="1325563"/>
          </a:xfrm>
        </p:spPr>
        <p:txBody>
          <a:bodyPr vert="horz" lIns="91440" tIns="45720" rIns="91440" bIns="45720" rtlCol="0" anchor="ctr">
            <a:normAutofit/>
          </a:bodyPr>
          <a:lstStyle/>
          <a:p>
            <a:r>
              <a:rPr lang="en-US" sz="4400" b="1" kern="1200" dirty="0">
                <a:solidFill>
                  <a:schemeClr val="tx1"/>
                </a:solidFill>
                <a:latin typeface="+mj-lt"/>
                <a:ea typeface="+mj-ea"/>
                <a:cs typeface="+mj-cs"/>
              </a:rPr>
              <a:t>Negatives</a:t>
            </a:r>
            <a:r>
              <a:rPr lang="en-US" sz="4400" kern="1200" dirty="0">
                <a:solidFill>
                  <a:schemeClr val="tx1"/>
                </a:solidFill>
                <a:latin typeface="+mj-lt"/>
                <a:ea typeface="+mj-ea"/>
                <a:cs typeface="+mj-cs"/>
              </a:rPr>
              <a:t> for Individuals</a:t>
            </a:r>
          </a:p>
        </p:txBody>
      </p:sp>
      <p:sp>
        <p:nvSpPr>
          <p:cNvPr id="3" name="Content Placeholder 2">
            <a:extLst>
              <a:ext uri="{FF2B5EF4-FFF2-40B4-BE49-F238E27FC236}">
                <a16:creationId xmlns:a16="http://schemas.microsoft.com/office/drawing/2014/main" id="{24C98C7B-B3C8-534F-9FA5-EF1B6DF05997}"/>
              </a:ext>
            </a:extLst>
          </p:cNvPr>
          <p:cNvSpPr>
            <a:spLocks noGrp="1"/>
          </p:cNvSpPr>
          <p:nvPr>
            <p:ph idx="1"/>
          </p:nvPr>
        </p:nvSpPr>
        <p:spPr>
          <a:xfrm>
            <a:off x="5687731" y="2478309"/>
            <a:ext cx="5721484" cy="4351338"/>
          </a:xfrm>
        </p:spPr>
        <p:txBody>
          <a:bodyPr vert="horz" lIns="91440" tIns="45720" rIns="91440" bIns="45720" rtlCol="0">
            <a:normAutofit/>
          </a:bodyPr>
          <a:lstStyle/>
          <a:p>
            <a:pPr marL="457200"/>
            <a:r>
              <a:rPr lang="en-US" sz="2600" b="1" dirty="0">
                <a:solidFill>
                  <a:schemeClr val="accent2"/>
                </a:solidFill>
              </a:rPr>
              <a:t>SHORTENED ATTENTION SPAN </a:t>
            </a:r>
          </a:p>
          <a:p>
            <a:pPr marL="457200"/>
            <a:r>
              <a:rPr lang="en-US" sz="2600" b="1" dirty="0">
                <a:solidFill>
                  <a:schemeClr val="accent2"/>
                </a:solidFill>
              </a:rPr>
              <a:t>MEMORY LOSS</a:t>
            </a:r>
          </a:p>
          <a:p>
            <a:pPr marL="457200"/>
            <a:r>
              <a:rPr lang="en-US" sz="2600" b="1" dirty="0">
                <a:solidFill>
                  <a:schemeClr val="accent2"/>
                </a:solidFill>
              </a:rPr>
              <a:t>FRACTURED THINKING</a:t>
            </a:r>
          </a:p>
          <a:p>
            <a:pPr marL="457200"/>
            <a:r>
              <a:rPr lang="en-US" sz="2600" b="1" dirty="0">
                <a:solidFill>
                  <a:schemeClr val="accent2"/>
                </a:solidFill>
              </a:rPr>
              <a:t>LOSS OF EMPATHY</a:t>
            </a:r>
          </a:p>
          <a:p>
            <a:pPr marL="457200"/>
            <a:r>
              <a:rPr lang="en-US" sz="2600" b="1" dirty="0">
                <a:solidFill>
                  <a:schemeClr val="accent2"/>
                </a:solidFill>
              </a:rPr>
              <a:t>META-AWARENESS</a:t>
            </a:r>
          </a:p>
          <a:p>
            <a:pPr marL="457200"/>
            <a:r>
              <a:rPr lang="en-US" sz="2600" b="1" dirty="0">
                <a:solidFill>
                  <a:schemeClr val="accent2"/>
                </a:solidFill>
              </a:rPr>
              <a:t>NEGATIVE ATTITUDE</a:t>
            </a:r>
          </a:p>
          <a:p>
            <a:pPr marL="457200"/>
            <a:r>
              <a:rPr lang="en-US" sz="2600" b="1" dirty="0">
                <a:solidFill>
                  <a:schemeClr val="accent2"/>
                </a:solidFill>
              </a:rPr>
              <a:t>DECLINE OF HEALTH</a:t>
            </a:r>
          </a:p>
          <a:p>
            <a:pPr marL="457200"/>
            <a:endParaRPr lang="en-US" sz="2600" b="1" dirty="0"/>
          </a:p>
          <a:p>
            <a:pPr marL="457200"/>
            <a:endParaRPr lang="en-US" sz="2600" dirty="0"/>
          </a:p>
        </p:txBody>
      </p:sp>
      <p:pic>
        <p:nvPicPr>
          <p:cNvPr id="2050" name="Picture 2" descr="man holding smartphone in close up photography">
            <a:extLst>
              <a:ext uri="{FF2B5EF4-FFF2-40B4-BE49-F238E27FC236}">
                <a16:creationId xmlns:a16="http://schemas.microsoft.com/office/drawing/2014/main" id="{BE5E58E7-F288-F41C-32D3-DA8069936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41" y="-33114"/>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726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9" name="Rectangle 3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93720-99ED-271D-69AE-15A96CBE59B1}"/>
              </a:ext>
            </a:extLst>
          </p:cNvPr>
          <p:cNvSpPr>
            <a:spLocks noGrp="1"/>
          </p:cNvSpPr>
          <p:nvPr>
            <p:ph type="title"/>
          </p:nvPr>
        </p:nvSpPr>
        <p:spPr>
          <a:xfrm>
            <a:off x="2451817" y="0"/>
            <a:ext cx="6814930" cy="1325563"/>
          </a:xfrm>
        </p:spPr>
        <p:txBody>
          <a:bodyPr vert="horz" lIns="91440" tIns="45720" rIns="91440" bIns="45720" rtlCol="0" anchor="ctr">
            <a:normAutofit/>
          </a:bodyPr>
          <a:lstStyle/>
          <a:p>
            <a:r>
              <a:rPr lang="en-US" sz="4400" kern="1200" dirty="0">
                <a:solidFill>
                  <a:schemeClr val="accent2"/>
                </a:solidFill>
                <a:latin typeface="+mj-lt"/>
                <a:ea typeface="+mj-ea"/>
                <a:cs typeface="+mj-cs"/>
              </a:rPr>
              <a:t>Negatives</a:t>
            </a:r>
            <a:r>
              <a:rPr lang="en-US" sz="4400" kern="1200" dirty="0">
                <a:solidFill>
                  <a:schemeClr val="tx1"/>
                </a:solidFill>
                <a:latin typeface="+mj-lt"/>
                <a:ea typeface="+mj-ea"/>
                <a:cs typeface="+mj-cs"/>
              </a:rPr>
              <a:t> for Families</a:t>
            </a:r>
          </a:p>
        </p:txBody>
      </p:sp>
      <p:sp>
        <p:nvSpPr>
          <p:cNvPr id="3" name="Content Placeholder 2">
            <a:extLst>
              <a:ext uri="{FF2B5EF4-FFF2-40B4-BE49-F238E27FC236}">
                <a16:creationId xmlns:a16="http://schemas.microsoft.com/office/drawing/2014/main" id="{24C98C7B-B3C8-534F-9FA5-EF1B6DF05997}"/>
              </a:ext>
            </a:extLst>
          </p:cNvPr>
          <p:cNvSpPr>
            <a:spLocks noGrp="1"/>
          </p:cNvSpPr>
          <p:nvPr>
            <p:ph idx="1"/>
          </p:nvPr>
        </p:nvSpPr>
        <p:spPr>
          <a:xfrm>
            <a:off x="838199" y="1295416"/>
            <a:ext cx="5570705" cy="5032375"/>
          </a:xfrm>
        </p:spPr>
        <p:txBody>
          <a:bodyPr vert="horz" lIns="91440" tIns="45720" rIns="91440" bIns="45720" rtlCol="0">
            <a:normAutofit fontScale="92500"/>
          </a:bodyPr>
          <a:lstStyle/>
          <a:p>
            <a:r>
              <a:rPr lang="en-US" sz="2800" b="1" dirty="0">
                <a:solidFill>
                  <a:schemeClr val="accent2"/>
                </a:solidFill>
              </a:rPr>
              <a:t>Changed Family Culture</a:t>
            </a:r>
            <a:r>
              <a:rPr lang="en-US" sz="2800" b="1" dirty="0"/>
              <a:t> </a:t>
            </a:r>
            <a:r>
              <a:rPr lang="en-US" sz="2800" dirty="0"/>
              <a:t>- less</a:t>
            </a:r>
            <a:r>
              <a:rPr lang="en-US" sz="2800" b="1" dirty="0"/>
              <a:t> </a:t>
            </a:r>
            <a:r>
              <a:rPr lang="en-US" sz="2800" dirty="0"/>
              <a:t>family gatherings</a:t>
            </a:r>
          </a:p>
          <a:p>
            <a:r>
              <a:rPr lang="en-US" sz="2800" b="1" dirty="0">
                <a:solidFill>
                  <a:schemeClr val="accent2"/>
                </a:solidFill>
              </a:rPr>
              <a:t>Increased Isolation </a:t>
            </a:r>
            <a:r>
              <a:rPr lang="en-US" sz="2800" dirty="0"/>
              <a:t>of family members</a:t>
            </a:r>
          </a:p>
          <a:p>
            <a:r>
              <a:rPr lang="en-US" sz="2800" b="1" dirty="0">
                <a:solidFill>
                  <a:schemeClr val="accent2"/>
                </a:solidFill>
              </a:rPr>
              <a:t>Changed Marital Relationships </a:t>
            </a:r>
            <a:r>
              <a:rPr lang="en-US" sz="2800" dirty="0"/>
              <a:t>–present but emotionally absent</a:t>
            </a:r>
          </a:p>
          <a:p>
            <a:r>
              <a:rPr lang="en-US" sz="2800" b="1" dirty="0">
                <a:solidFill>
                  <a:schemeClr val="accent2"/>
                </a:solidFill>
              </a:rPr>
              <a:t>Decrease in Family Importance </a:t>
            </a:r>
            <a:r>
              <a:rPr lang="en-US" sz="2800" dirty="0"/>
              <a:t>– decreases dependence on parents, and bond with parents</a:t>
            </a:r>
          </a:p>
          <a:p>
            <a:r>
              <a:rPr lang="en-US" sz="2800" b="1" dirty="0">
                <a:solidFill>
                  <a:schemeClr val="accent2"/>
                </a:solidFill>
              </a:rPr>
              <a:t>Others Get the Best of us</a:t>
            </a:r>
            <a:r>
              <a:rPr lang="en-US" sz="2800" dirty="0"/>
              <a:t>, family gets the rest of us</a:t>
            </a:r>
          </a:p>
          <a:p>
            <a:pPr marL="0"/>
            <a:endParaRPr lang="en-US" sz="2200" dirty="0"/>
          </a:p>
        </p:txBody>
      </p:sp>
      <p:pic>
        <p:nvPicPr>
          <p:cNvPr id="9" name="Picture 8" descr="A group of people posing for a photo&#10;&#10;Description automatically generated">
            <a:extLst>
              <a:ext uri="{FF2B5EF4-FFF2-40B4-BE49-F238E27FC236}">
                <a16:creationId xmlns:a16="http://schemas.microsoft.com/office/drawing/2014/main" id="{5EFCDAD4-6E67-AAE5-5D5F-39F035ACF42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46" r="2"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4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5271BB3-6E2A-A88E-403B-5273E8A45AEB}"/>
              </a:ext>
            </a:extLst>
          </p:cNvPr>
          <p:cNvSpPr txBox="1"/>
          <p:nvPr/>
        </p:nvSpPr>
        <p:spPr>
          <a:xfrm>
            <a:off x="9423293" y="6657945"/>
            <a:ext cx="276870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socialsci.libretexts.org/Bookshelves/Early_Childhood_Education/Book:_Child_Family_and_Community_(Laff_and_Ruiz)/5:__What_is_a_Family/5.02:_What_is_Famil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1330440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baby holding a tablet&#10;&#10;Description automatically generated with low confidence">
            <a:extLst>
              <a:ext uri="{FF2B5EF4-FFF2-40B4-BE49-F238E27FC236}">
                <a16:creationId xmlns:a16="http://schemas.microsoft.com/office/drawing/2014/main" id="{AE378638-3DC3-AD60-332A-AFDF21394D5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479" r="20330"/>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8"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93720-99ED-271D-69AE-15A96CBE59B1}"/>
              </a:ext>
            </a:extLst>
          </p:cNvPr>
          <p:cNvSpPr>
            <a:spLocks noGrp="1"/>
          </p:cNvSpPr>
          <p:nvPr>
            <p:ph type="title"/>
          </p:nvPr>
        </p:nvSpPr>
        <p:spPr>
          <a:xfrm>
            <a:off x="5169959" y="25291"/>
            <a:ext cx="6700307"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Negatives for Children</a:t>
            </a:r>
          </a:p>
        </p:txBody>
      </p:sp>
      <p:sp>
        <p:nvSpPr>
          <p:cNvPr id="3" name="Content Placeholder 2">
            <a:extLst>
              <a:ext uri="{FF2B5EF4-FFF2-40B4-BE49-F238E27FC236}">
                <a16:creationId xmlns:a16="http://schemas.microsoft.com/office/drawing/2014/main" id="{24C98C7B-B3C8-534F-9FA5-EF1B6DF05997}"/>
              </a:ext>
            </a:extLst>
          </p:cNvPr>
          <p:cNvSpPr>
            <a:spLocks noGrp="1"/>
          </p:cNvSpPr>
          <p:nvPr>
            <p:ph idx="1"/>
          </p:nvPr>
        </p:nvSpPr>
        <p:spPr>
          <a:xfrm>
            <a:off x="5151630" y="1288631"/>
            <a:ext cx="6400334" cy="5431538"/>
          </a:xfrm>
        </p:spPr>
        <p:txBody>
          <a:bodyPr vert="horz" lIns="91440" tIns="45720" rIns="91440" bIns="45720" rtlCol="0">
            <a:normAutofit fontScale="92500"/>
          </a:bodyPr>
          <a:lstStyle/>
          <a:p>
            <a:pPr marL="285750"/>
            <a:r>
              <a:rPr lang="en-US" sz="2800" b="1" dirty="0">
                <a:solidFill>
                  <a:schemeClr val="accent2"/>
                </a:solidFill>
              </a:rPr>
              <a:t>Negatively affects child psychology</a:t>
            </a:r>
            <a:r>
              <a:rPr lang="en-US" sz="2800" dirty="0"/>
              <a:t>, deteriorating memory function </a:t>
            </a:r>
          </a:p>
          <a:p>
            <a:pPr marL="285750"/>
            <a:r>
              <a:rPr lang="en-US" sz="2800" dirty="0"/>
              <a:t>Reduces sleep cycles, </a:t>
            </a:r>
            <a:r>
              <a:rPr lang="en-US" sz="2800" b="1" dirty="0">
                <a:solidFill>
                  <a:schemeClr val="accent2"/>
                </a:solidFill>
              </a:rPr>
              <a:t>limits creativity </a:t>
            </a:r>
          </a:p>
          <a:p>
            <a:pPr marL="285750"/>
            <a:r>
              <a:rPr lang="en-US" sz="2800" b="1" dirty="0">
                <a:solidFill>
                  <a:schemeClr val="accent2"/>
                </a:solidFill>
              </a:rPr>
              <a:t>Diminishes communication </a:t>
            </a:r>
            <a:r>
              <a:rPr lang="en-US" sz="2800" dirty="0"/>
              <a:t>between parent and child, shortens attention spans</a:t>
            </a:r>
          </a:p>
          <a:p>
            <a:pPr marL="285750"/>
            <a:r>
              <a:rPr lang="en-US" sz="2800" dirty="0"/>
              <a:t>Potentially encourages </a:t>
            </a:r>
            <a:r>
              <a:rPr lang="en-US" sz="2800" b="1" dirty="0">
                <a:solidFill>
                  <a:schemeClr val="accent2"/>
                </a:solidFill>
              </a:rPr>
              <a:t>violent and aggressive behavior</a:t>
            </a:r>
          </a:p>
          <a:p>
            <a:pPr marL="285750"/>
            <a:r>
              <a:rPr lang="en-US" sz="2800" dirty="0"/>
              <a:t>Premature thinning of Cortex (7 Hrs. or more/day)</a:t>
            </a:r>
          </a:p>
          <a:p>
            <a:pPr marL="285750"/>
            <a:r>
              <a:rPr lang="en-US" sz="2800" b="1" dirty="0">
                <a:solidFill>
                  <a:schemeClr val="accent2"/>
                </a:solidFill>
              </a:rPr>
              <a:t>2 hrs. or more/day</a:t>
            </a:r>
            <a:r>
              <a:rPr lang="en-US" sz="2800" dirty="0"/>
              <a:t>—score lower on thinking and language tests</a:t>
            </a:r>
          </a:p>
          <a:p>
            <a:endParaRPr lang="en-US" sz="2200" dirty="0"/>
          </a:p>
        </p:txBody>
      </p:sp>
      <p:sp>
        <p:nvSpPr>
          <p:cNvPr id="10" name="TextBox 9">
            <a:extLst>
              <a:ext uri="{FF2B5EF4-FFF2-40B4-BE49-F238E27FC236}">
                <a16:creationId xmlns:a16="http://schemas.microsoft.com/office/drawing/2014/main" id="{8C2D9468-EA1C-38C2-7498-E755265CF5E1}"/>
              </a:ext>
            </a:extLst>
          </p:cNvPr>
          <p:cNvSpPr txBox="1"/>
          <p:nvPr/>
        </p:nvSpPr>
        <p:spPr>
          <a:xfrm>
            <a:off x="9727864" y="6657945"/>
            <a:ext cx="246413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henriksent/677463427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1314939449"/>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21388</TotalTime>
  <Words>820</Words>
  <Application>Microsoft Macintosh PowerPoint</Application>
  <PresentationFormat>Widescreen</PresentationFormat>
  <Paragraphs>90</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Meiryo</vt:lpstr>
      <vt:lpstr>Aharoni</vt:lpstr>
      <vt:lpstr>Arial</vt:lpstr>
      <vt:lpstr>Avenir Next LT Pro</vt:lpstr>
      <vt:lpstr>Calibri</vt:lpstr>
      <vt:lpstr>Gibson</vt:lpstr>
      <vt:lpstr>Gibson Light</vt:lpstr>
      <vt:lpstr>ShapesVTI</vt:lpstr>
      <vt:lpstr>PowerPoint Presentation</vt:lpstr>
      <vt:lpstr>PowerPoint Presentation</vt:lpstr>
      <vt:lpstr>Benefits for Individuals</vt:lpstr>
      <vt:lpstr>Benefits for Families</vt:lpstr>
      <vt:lpstr>Time well Spent?</vt:lpstr>
      <vt:lpstr>Average Screen Time</vt:lpstr>
      <vt:lpstr>Negatives for Individuals</vt:lpstr>
      <vt:lpstr>Negatives for Families</vt:lpstr>
      <vt:lpstr>Negatives for Children</vt:lpstr>
      <vt:lpstr>PowerPoint Presentation</vt:lpstr>
      <vt:lpstr>PowerPoint Presentation</vt:lpstr>
      <vt:lpstr>Why We Must Do This (Ephesians 2:1-10)</vt:lpstr>
      <vt:lpstr>Why We Must Do This (Ephesians 2:1-10)</vt:lpstr>
      <vt:lpstr>Our First Duty…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Dwain Esmond</dc:creator>
  <cp:lastModifiedBy>Walter, Jonathan</cp:lastModifiedBy>
  <cp:revision>26</cp:revision>
  <dcterms:created xsi:type="dcterms:W3CDTF">2023-04-02T16:21:13Z</dcterms:created>
  <dcterms:modified xsi:type="dcterms:W3CDTF">2023-08-07T15:44:38Z</dcterms:modified>
</cp:coreProperties>
</file>