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24"/>
  </p:notesMasterIdLst>
  <p:sldIdLst>
    <p:sldId id="256" r:id="rId2"/>
    <p:sldId id="297" r:id="rId3"/>
    <p:sldId id="299" r:id="rId4"/>
    <p:sldId id="298" r:id="rId5"/>
    <p:sldId id="300" r:id="rId6"/>
    <p:sldId id="302"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31"/>
    <p:restoredTop sz="77075"/>
  </p:normalViewPr>
  <p:slideViewPr>
    <p:cSldViewPr snapToGrid="0">
      <p:cViewPr varScale="1">
        <p:scale>
          <a:sx n="89" d="100"/>
          <a:sy n="89" d="100"/>
        </p:scale>
        <p:origin x="168"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05C21A-2305-0047-9936-01D704762942}" type="datetimeFigureOut">
              <a:rPr lang="en-US" smtClean="0"/>
              <a:t>8/7/23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74B66-FF86-6F42-B204-3500DE2A13A9}" type="slidenum">
              <a:rPr lang="en-US" smtClean="0"/>
              <a:t>‹#›</a:t>
            </a:fld>
            <a:endParaRPr lang="en-US"/>
          </a:p>
        </p:txBody>
      </p:sp>
    </p:spTree>
    <p:extLst>
      <p:ext uri="{BB962C8B-B14F-4D97-AF65-F5344CB8AC3E}">
        <p14:creationId xmlns:p14="http://schemas.microsoft.com/office/powerpoint/2010/main" val="9109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1</a:t>
            </a:fld>
            <a:endParaRPr lang="en-US"/>
          </a:p>
        </p:txBody>
      </p:sp>
    </p:spTree>
    <p:extLst>
      <p:ext uri="{BB962C8B-B14F-4D97-AF65-F5344CB8AC3E}">
        <p14:creationId xmlns:p14="http://schemas.microsoft.com/office/powerpoint/2010/main" val="1860357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10</a:t>
            </a:fld>
            <a:endParaRPr lang="en-US"/>
          </a:p>
        </p:txBody>
      </p:sp>
    </p:spTree>
    <p:extLst>
      <p:ext uri="{BB962C8B-B14F-4D97-AF65-F5344CB8AC3E}">
        <p14:creationId xmlns:p14="http://schemas.microsoft.com/office/powerpoint/2010/main" val="4206938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17</a:t>
            </a:fld>
            <a:endParaRPr lang="en-US"/>
          </a:p>
        </p:txBody>
      </p:sp>
    </p:spTree>
    <p:extLst>
      <p:ext uri="{BB962C8B-B14F-4D97-AF65-F5344CB8AC3E}">
        <p14:creationId xmlns:p14="http://schemas.microsoft.com/office/powerpoint/2010/main" val="1616044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22</a:t>
            </a:fld>
            <a:endParaRPr lang="en-US"/>
          </a:p>
        </p:txBody>
      </p:sp>
    </p:spTree>
    <p:extLst>
      <p:ext uri="{BB962C8B-B14F-4D97-AF65-F5344CB8AC3E}">
        <p14:creationId xmlns:p14="http://schemas.microsoft.com/office/powerpoint/2010/main" val="221341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2</a:t>
            </a:fld>
            <a:endParaRPr lang="en-US"/>
          </a:p>
        </p:txBody>
      </p:sp>
    </p:spTree>
    <p:extLst>
      <p:ext uri="{BB962C8B-B14F-4D97-AF65-F5344CB8AC3E}">
        <p14:creationId xmlns:p14="http://schemas.microsoft.com/office/powerpoint/2010/main" val="1537896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3</a:t>
            </a:fld>
            <a:endParaRPr lang="en-US"/>
          </a:p>
        </p:txBody>
      </p:sp>
    </p:spTree>
    <p:extLst>
      <p:ext uri="{BB962C8B-B14F-4D97-AF65-F5344CB8AC3E}">
        <p14:creationId xmlns:p14="http://schemas.microsoft.com/office/powerpoint/2010/main" val="50403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4</a:t>
            </a:fld>
            <a:endParaRPr lang="en-US"/>
          </a:p>
        </p:txBody>
      </p:sp>
    </p:spTree>
    <p:extLst>
      <p:ext uri="{BB962C8B-B14F-4D97-AF65-F5344CB8AC3E}">
        <p14:creationId xmlns:p14="http://schemas.microsoft.com/office/powerpoint/2010/main" val="65701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5</a:t>
            </a:fld>
            <a:endParaRPr lang="en-US"/>
          </a:p>
        </p:txBody>
      </p:sp>
    </p:spTree>
    <p:extLst>
      <p:ext uri="{BB962C8B-B14F-4D97-AF65-F5344CB8AC3E}">
        <p14:creationId xmlns:p14="http://schemas.microsoft.com/office/powerpoint/2010/main" val="100563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6</a:t>
            </a:fld>
            <a:endParaRPr lang="en-US"/>
          </a:p>
        </p:txBody>
      </p:sp>
    </p:spTree>
    <p:extLst>
      <p:ext uri="{BB962C8B-B14F-4D97-AF65-F5344CB8AC3E}">
        <p14:creationId xmlns:p14="http://schemas.microsoft.com/office/powerpoint/2010/main" val="2859035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7</a:t>
            </a:fld>
            <a:endParaRPr lang="en-US"/>
          </a:p>
        </p:txBody>
      </p:sp>
    </p:spTree>
    <p:extLst>
      <p:ext uri="{BB962C8B-B14F-4D97-AF65-F5344CB8AC3E}">
        <p14:creationId xmlns:p14="http://schemas.microsoft.com/office/powerpoint/2010/main" val="650010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8</a:t>
            </a:fld>
            <a:endParaRPr lang="en-US"/>
          </a:p>
        </p:txBody>
      </p:sp>
    </p:spTree>
    <p:extLst>
      <p:ext uri="{BB962C8B-B14F-4D97-AF65-F5344CB8AC3E}">
        <p14:creationId xmlns:p14="http://schemas.microsoft.com/office/powerpoint/2010/main" val="334580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74B66-FF86-6F42-B204-3500DE2A13A9}" type="slidenum">
              <a:rPr lang="en-US" smtClean="0"/>
              <a:t>9</a:t>
            </a:fld>
            <a:endParaRPr lang="en-US"/>
          </a:p>
        </p:txBody>
      </p:sp>
    </p:spTree>
    <p:extLst>
      <p:ext uri="{BB962C8B-B14F-4D97-AF65-F5344CB8AC3E}">
        <p14:creationId xmlns:p14="http://schemas.microsoft.com/office/powerpoint/2010/main" val="3996881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8/7/23</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845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707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278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8/7/23</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450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76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106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957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532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474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537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8/7/23</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78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8/7/23</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237014245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openclipart.org/detail/194608/working-memory-by-gcastano-194608"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3" descr="Top view of a background splashed with colors">
            <a:extLst>
              <a:ext uri="{FF2B5EF4-FFF2-40B4-BE49-F238E27FC236}">
                <a16:creationId xmlns:a16="http://schemas.microsoft.com/office/drawing/2014/main" id="{9D152A47-79DE-82CA-AE8D-12A2B10353FC}"/>
              </a:ext>
            </a:extLst>
          </p:cNvPr>
          <p:cNvPicPr>
            <a:picLocks noChangeAspect="1"/>
          </p:cNvPicPr>
          <p:nvPr/>
        </p:nvPicPr>
        <p:blipFill rotWithShape="1">
          <a:blip r:embed="rId3"/>
          <a:srcRect l="15569" r="25208" b="2"/>
          <a:stretch/>
        </p:blipFill>
        <p:spPr>
          <a:xfrm>
            <a:off x="5101771" y="10"/>
            <a:ext cx="7094361" cy="6857989"/>
          </a:xfrm>
          <a:prstGeom prst="rect">
            <a:avLst/>
          </a:prstGeom>
        </p:spPr>
      </p:pic>
      <p:sp>
        <p:nvSpPr>
          <p:cNvPr id="9" name="Rectangle 8">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10">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8D0DF6A0-D95E-A90D-C198-4E4752832685}"/>
              </a:ext>
            </a:extLst>
          </p:cNvPr>
          <p:cNvSpPr>
            <a:spLocks noGrp="1"/>
          </p:cNvSpPr>
          <p:nvPr>
            <p:ph type="subTitle" idx="1"/>
          </p:nvPr>
        </p:nvSpPr>
        <p:spPr>
          <a:xfrm>
            <a:off x="620107" y="2718982"/>
            <a:ext cx="4092525" cy="2292581"/>
          </a:xfrm>
        </p:spPr>
        <p:txBody>
          <a:bodyPr>
            <a:normAutofit/>
          </a:bodyPr>
          <a:lstStyle/>
          <a:p>
            <a:r>
              <a:rPr lang="en-US" sz="3500" b="1" dirty="0">
                <a:solidFill>
                  <a:srgbClr val="FFFFFF"/>
                </a:solidFill>
              </a:rPr>
              <a:t>Digital Hygiene for Busy Ministry Professionals</a:t>
            </a:r>
          </a:p>
        </p:txBody>
      </p:sp>
      <p:sp>
        <p:nvSpPr>
          <p:cNvPr id="10" name="Oval 12">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4">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2">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166436B0-A356-83AC-B6BA-87B888B0DCF7}"/>
              </a:ext>
            </a:extLst>
          </p:cNvPr>
          <p:cNvSpPr txBox="1"/>
          <p:nvPr/>
        </p:nvSpPr>
        <p:spPr>
          <a:xfrm>
            <a:off x="10001538" y="6001524"/>
            <a:ext cx="234212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73DD5">
                    <a:lumMod val="50000"/>
                  </a:srgbClr>
                </a:solidFill>
                <a:effectLst/>
                <a:uLnTx/>
                <a:uFillTx/>
                <a:latin typeface="Meiryo"/>
                <a:ea typeface="+mn-ea"/>
                <a:cs typeface="+mn-cs"/>
              </a:rPr>
              <a:t>Dwain N. Esmond, Assoc. Dir.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73DD5">
                    <a:lumMod val="50000"/>
                  </a:srgbClr>
                </a:solidFill>
                <a:effectLst/>
                <a:uLnTx/>
                <a:uFillTx/>
                <a:latin typeface="Meiryo"/>
                <a:ea typeface="+mn-ea"/>
                <a:cs typeface="+mn-cs"/>
              </a:rPr>
              <a:t>Ellen G. White Estate</a:t>
            </a:r>
          </a:p>
        </p:txBody>
      </p:sp>
      <p:sp>
        <p:nvSpPr>
          <p:cNvPr id="2" name="TextBox 1">
            <a:extLst>
              <a:ext uri="{FF2B5EF4-FFF2-40B4-BE49-F238E27FC236}">
                <a16:creationId xmlns:a16="http://schemas.microsoft.com/office/drawing/2014/main" id="{76356522-59DB-D837-5D5C-560FC8D1CD18}"/>
              </a:ext>
            </a:extLst>
          </p:cNvPr>
          <p:cNvSpPr txBox="1"/>
          <p:nvPr/>
        </p:nvSpPr>
        <p:spPr>
          <a:xfrm>
            <a:off x="372627" y="5905823"/>
            <a:ext cx="4092525"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Gibson" pitchFamily="2" charset="77"/>
                <a:ea typeface="Noto Sans" panose="020B0502040504020204" pitchFamily="34" charset="0"/>
                <a:cs typeface="Noto Sans" panose="020B0502040504020204" pitchFamily="34" charset="0"/>
              </a:rPr>
              <a:t>A Daily Place for God in Every Heart and Home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 normalizeH="0" baseline="0" noProof="0" dirty="0">
                <a:ln>
                  <a:noFill/>
                </a:ln>
                <a:solidFill>
                  <a:srgbClr val="FFFFFF"/>
                </a:solidFill>
                <a:effectLst/>
                <a:uLnTx/>
                <a:uFillTx/>
                <a:latin typeface="Gibson Light" pitchFamily="2" charset="77"/>
                <a:ea typeface="Noto Sans ExtraBold" panose="020B0502040504020204" pitchFamily="34" charset="0"/>
                <a:cs typeface="Noto Sans ExtraBold" panose="020B0502040504020204" pitchFamily="34" charset="0"/>
              </a:rPr>
              <a:t>2022–2027</a:t>
            </a:r>
          </a:p>
        </p:txBody>
      </p:sp>
      <p:pic>
        <p:nvPicPr>
          <p:cNvPr id="4" name="Picture 3" descr="A black background with white text&#10;&#10;Description automatically generated">
            <a:extLst>
              <a:ext uri="{FF2B5EF4-FFF2-40B4-BE49-F238E27FC236}">
                <a16:creationId xmlns:a16="http://schemas.microsoft.com/office/drawing/2014/main" id="{4AD44171-4CCC-760A-235E-D27FFF07A2BF}"/>
              </a:ext>
            </a:extLst>
          </p:cNvPr>
          <p:cNvPicPr>
            <a:picLocks noChangeAspect="1"/>
          </p:cNvPicPr>
          <p:nvPr/>
        </p:nvPicPr>
        <p:blipFill>
          <a:blip r:embed="rId4"/>
          <a:stretch>
            <a:fillRect/>
          </a:stretch>
        </p:blipFill>
        <p:spPr>
          <a:xfrm>
            <a:off x="1266661" y="1338877"/>
            <a:ext cx="2799419" cy="1223346"/>
          </a:xfrm>
          <a:prstGeom prst="rect">
            <a:avLst/>
          </a:prstGeom>
        </p:spPr>
      </p:pic>
    </p:spTree>
    <p:extLst>
      <p:ext uri="{BB962C8B-B14F-4D97-AF65-F5344CB8AC3E}">
        <p14:creationId xmlns:p14="http://schemas.microsoft.com/office/powerpoint/2010/main" val="3584271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8" name="Rectangle 2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Arc 2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4E30D2-6E1D-D654-5F08-74401E391AAF}"/>
              </a:ext>
            </a:extLst>
          </p:cNvPr>
          <p:cNvSpPr>
            <a:spLocks noGrp="1"/>
          </p:cNvSpPr>
          <p:nvPr>
            <p:ph type="title"/>
          </p:nvPr>
        </p:nvSpPr>
        <p:spPr>
          <a:xfrm>
            <a:off x="5894962" y="479493"/>
            <a:ext cx="5458838" cy="1325563"/>
          </a:xfrm>
        </p:spPr>
        <p:txBody>
          <a:bodyPr vert="horz" lIns="91440" tIns="45720" rIns="91440" bIns="45720" rtlCol="0" anchor="ctr">
            <a:normAutofit/>
          </a:bodyPr>
          <a:lstStyle/>
          <a:p>
            <a:pPr algn="ctr"/>
            <a:r>
              <a:rPr lang="en-US" sz="2800" kern="1200" dirty="0">
                <a:solidFill>
                  <a:schemeClr val="tx1"/>
                </a:solidFill>
                <a:latin typeface="+mj-lt"/>
                <a:ea typeface="+mj-ea"/>
                <a:cs typeface="+mj-cs"/>
              </a:rPr>
              <a:t>6 Negative effects of Uniformed Uses:</a:t>
            </a:r>
            <a:br>
              <a:rPr lang="en-US" sz="2800" kern="1200" dirty="0">
                <a:solidFill>
                  <a:schemeClr val="tx1"/>
                </a:solidFill>
                <a:latin typeface="+mj-lt"/>
                <a:ea typeface="+mj-ea"/>
                <a:cs typeface="+mj-cs"/>
              </a:rPr>
            </a:br>
            <a:r>
              <a:rPr lang="en-US" sz="2800" kern="1200" dirty="0">
                <a:solidFill>
                  <a:schemeClr val="accent2"/>
                </a:solidFill>
                <a:latin typeface="+mj-lt"/>
                <a:ea typeface="+mj-ea"/>
                <a:cs typeface="+mj-cs"/>
              </a:rPr>
              <a:t>META-AWARENESS</a:t>
            </a:r>
          </a:p>
        </p:txBody>
      </p:sp>
      <p:sp>
        <p:nvSpPr>
          <p:cNvPr id="32" name="Freeform: Shape 3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clothing, person&#10;&#10;Description automatically generated">
            <a:extLst>
              <a:ext uri="{FF2B5EF4-FFF2-40B4-BE49-F238E27FC236}">
                <a16:creationId xmlns:a16="http://schemas.microsoft.com/office/drawing/2014/main" id="{7127951C-E58E-2D38-0A02-CD1382C3B642}"/>
              </a:ext>
            </a:extLst>
          </p:cNvPr>
          <p:cNvPicPr>
            <a:picLocks noChangeAspect="1"/>
          </p:cNvPicPr>
          <p:nvPr/>
        </p:nvPicPr>
        <p:blipFill>
          <a:blip r:embed="rId3"/>
          <a:stretch>
            <a:fillRect/>
          </a:stretch>
        </p:blipFill>
        <p:spPr>
          <a:xfrm>
            <a:off x="1200955" y="511293"/>
            <a:ext cx="3781834"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1E0609DB-6784-31FE-C4A0-B4BA39A671FF}"/>
              </a:ext>
            </a:extLst>
          </p:cNvPr>
          <p:cNvSpPr>
            <a:spLocks noGrp="1"/>
          </p:cNvSpPr>
          <p:nvPr>
            <p:ph sz="half" idx="1"/>
          </p:nvPr>
        </p:nvSpPr>
        <p:spPr>
          <a:xfrm>
            <a:off x="5894962" y="1984442"/>
            <a:ext cx="5458838" cy="4575383"/>
          </a:xfrm>
        </p:spPr>
        <p:txBody>
          <a:bodyPr vert="horz" lIns="91440" tIns="45720" rIns="91440" bIns="45720" rtlCol="0">
            <a:normAutofit fontScale="92500"/>
          </a:bodyPr>
          <a:lstStyle/>
          <a:p>
            <a:pPr marL="0"/>
            <a:r>
              <a:rPr lang="en-US" sz="2400" dirty="0"/>
              <a:t>Some studies suggest that </a:t>
            </a:r>
            <a:r>
              <a:rPr lang="en-US" sz="2400" b="1" dirty="0">
                <a:solidFill>
                  <a:schemeClr val="accent2"/>
                </a:solidFill>
              </a:rPr>
              <a:t>heavy digital media use leads to a</a:t>
            </a:r>
            <a:r>
              <a:rPr lang="en-US" sz="2400" dirty="0"/>
              <a:t> </a:t>
            </a:r>
            <a:r>
              <a:rPr lang="en-US" sz="2400" b="1" dirty="0">
                <a:solidFill>
                  <a:schemeClr val="accent2"/>
                </a:solidFill>
              </a:rPr>
              <a:t>loss of cognitive control</a:t>
            </a:r>
            <a:r>
              <a:rPr lang="en-US" sz="2400" dirty="0"/>
              <a:t>—not just a loss of attention, </a:t>
            </a:r>
            <a:r>
              <a:rPr lang="en-US" sz="2400" b="1" dirty="0">
                <a:solidFill>
                  <a:schemeClr val="accent2"/>
                </a:solidFill>
              </a:rPr>
              <a:t>but also of our ability to control our mind and what we think about.</a:t>
            </a:r>
            <a:r>
              <a:rPr lang="en-US" sz="2400" dirty="0">
                <a:solidFill>
                  <a:schemeClr val="accent2"/>
                </a:solidFill>
              </a:rPr>
              <a:t> </a:t>
            </a:r>
          </a:p>
          <a:p>
            <a:pPr marL="0"/>
            <a:r>
              <a:rPr lang="en-US" sz="2400" dirty="0"/>
              <a:t>“The more you acclimate yourself to the technology and the constant flow of information that comes through it, it seems that you become </a:t>
            </a:r>
            <a:r>
              <a:rPr lang="en-US" sz="2400" b="1" dirty="0">
                <a:solidFill>
                  <a:schemeClr val="accent2"/>
                </a:solidFill>
              </a:rPr>
              <a:t>less able to figure out what’s important to focus on. </a:t>
            </a:r>
            <a:r>
              <a:rPr lang="en-US" sz="2400" dirty="0"/>
              <a:t>Instead, </a:t>
            </a:r>
            <a:r>
              <a:rPr lang="en-US" sz="2400" b="1" dirty="0">
                <a:solidFill>
                  <a:schemeClr val="accent2"/>
                </a:solidFill>
              </a:rPr>
              <a:t>your mind gets attracted just to what’s new rather than what’s important</a:t>
            </a:r>
            <a:r>
              <a:rPr lang="en-US" sz="2400" dirty="0"/>
              <a:t>.”—Nicolas </a:t>
            </a:r>
            <a:r>
              <a:rPr lang="en-US" sz="2400" dirty="0" err="1"/>
              <a:t>Carr</a:t>
            </a:r>
            <a:r>
              <a:rPr lang="en-US" sz="2400" dirty="0"/>
              <a:t>, </a:t>
            </a:r>
            <a:r>
              <a:rPr lang="en-US" sz="2400" i="1" dirty="0"/>
              <a:t>The Shallows</a:t>
            </a:r>
          </a:p>
        </p:txBody>
      </p:sp>
    </p:spTree>
    <p:extLst>
      <p:ext uri="{BB962C8B-B14F-4D97-AF65-F5344CB8AC3E}">
        <p14:creationId xmlns:p14="http://schemas.microsoft.com/office/powerpoint/2010/main" val="1616519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8" name="Rectangle 2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Arc 2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4E30D2-6E1D-D654-5F08-74401E391AAF}"/>
              </a:ext>
            </a:extLst>
          </p:cNvPr>
          <p:cNvSpPr>
            <a:spLocks noGrp="1"/>
          </p:cNvSpPr>
          <p:nvPr>
            <p:ph type="title"/>
          </p:nvPr>
        </p:nvSpPr>
        <p:spPr>
          <a:xfrm>
            <a:off x="5894962" y="479493"/>
            <a:ext cx="5458838" cy="1325563"/>
          </a:xfrm>
        </p:spPr>
        <p:txBody>
          <a:bodyPr vert="horz" lIns="91440" tIns="45720" rIns="91440" bIns="45720" rtlCol="0" anchor="ctr">
            <a:normAutofit/>
          </a:bodyPr>
          <a:lstStyle/>
          <a:p>
            <a:pPr algn="ctr"/>
            <a:r>
              <a:rPr lang="en-US" sz="2800" kern="1200" dirty="0">
                <a:solidFill>
                  <a:schemeClr val="tx1"/>
                </a:solidFill>
                <a:latin typeface="+mj-lt"/>
                <a:ea typeface="+mj-ea"/>
                <a:cs typeface="+mj-cs"/>
              </a:rPr>
              <a:t>6 Negative effects of Uniformed Uses:</a:t>
            </a:r>
            <a:br>
              <a:rPr lang="en-US" sz="2800" kern="1200" dirty="0">
                <a:solidFill>
                  <a:schemeClr val="tx1"/>
                </a:solidFill>
                <a:latin typeface="+mj-lt"/>
                <a:ea typeface="+mj-ea"/>
                <a:cs typeface="+mj-cs"/>
              </a:rPr>
            </a:br>
            <a:r>
              <a:rPr lang="en-US" sz="2800" kern="1200" dirty="0">
                <a:solidFill>
                  <a:schemeClr val="accent2"/>
                </a:solidFill>
                <a:latin typeface="+mj-lt"/>
                <a:ea typeface="+mj-ea"/>
                <a:cs typeface="+mj-cs"/>
              </a:rPr>
              <a:t>EMPATHY</a:t>
            </a:r>
          </a:p>
        </p:txBody>
      </p:sp>
      <p:sp>
        <p:nvSpPr>
          <p:cNvPr id="32" name="Freeform: Shape 3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E0609DB-6784-31FE-C4A0-B4BA39A671FF}"/>
              </a:ext>
            </a:extLst>
          </p:cNvPr>
          <p:cNvSpPr>
            <a:spLocks noGrp="1"/>
          </p:cNvSpPr>
          <p:nvPr>
            <p:ph sz="half" idx="1"/>
          </p:nvPr>
        </p:nvSpPr>
        <p:spPr>
          <a:xfrm>
            <a:off x="5894962" y="1984442"/>
            <a:ext cx="5458838" cy="4575383"/>
          </a:xfrm>
        </p:spPr>
        <p:txBody>
          <a:bodyPr vert="horz" lIns="91440" tIns="45720" rIns="91440" bIns="45720" rtlCol="0">
            <a:normAutofit lnSpcReduction="10000"/>
          </a:bodyPr>
          <a:lstStyle/>
          <a:p>
            <a:pPr marL="0" indent="0">
              <a:buNone/>
            </a:pPr>
            <a:r>
              <a:rPr lang="en-US" sz="2000" dirty="0"/>
              <a:t>        </a:t>
            </a:r>
            <a:r>
              <a:rPr lang="en-US" sz="2400" dirty="0"/>
              <a:t>In </a:t>
            </a:r>
            <a:r>
              <a:rPr lang="en-US" sz="2400" i="1" dirty="0"/>
              <a:t>The Shallows</a:t>
            </a:r>
            <a:r>
              <a:rPr lang="en-US" sz="2400" dirty="0"/>
              <a:t>, </a:t>
            </a:r>
            <a:r>
              <a:rPr lang="en-US" sz="2400" dirty="0" err="1"/>
              <a:t>Carr</a:t>
            </a:r>
            <a:r>
              <a:rPr lang="en-US" sz="2400" dirty="0"/>
              <a:t> includes a study showing that </a:t>
            </a:r>
            <a:r>
              <a:rPr lang="en-US" sz="2400" b="1" dirty="0">
                <a:solidFill>
                  <a:schemeClr val="accent2"/>
                </a:solidFill>
              </a:rPr>
              <a:t>the more distracted you are, the less able you are to experience empathy</a:t>
            </a:r>
            <a:r>
              <a:rPr lang="en-US" sz="2400" dirty="0"/>
              <a:t>. </a:t>
            </a:r>
          </a:p>
          <a:p>
            <a:pPr marL="0"/>
            <a:endParaRPr lang="en-US" sz="2400" dirty="0"/>
          </a:p>
          <a:p>
            <a:pPr marL="0" indent="0">
              <a:buNone/>
            </a:pPr>
            <a:r>
              <a:rPr lang="en-US" sz="2400" dirty="0"/>
              <a:t>        “Distractions could make it </a:t>
            </a:r>
            <a:r>
              <a:rPr lang="en-US" sz="2400" b="1" dirty="0">
                <a:solidFill>
                  <a:schemeClr val="accent2"/>
                </a:solidFill>
              </a:rPr>
              <a:t>more difficult for us to experience deep emotions</a:t>
            </a:r>
            <a:r>
              <a:rPr lang="en-US" sz="2400" dirty="0"/>
              <a:t>,” he explains. “This kind of culture of </a:t>
            </a:r>
            <a:r>
              <a:rPr lang="en-US" sz="2400" b="1" dirty="0">
                <a:solidFill>
                  <a:schemeClr val="accent2"/>
                </a:solidFill>
              </a:rPr>
              <a:t>constant distraction and interruption </a:t>
            </a:r>
            <a:r>
              <a:rPr lang="en-US" sz="2400" dirty="0"/>
              <a:t>undermines not only the attentiveness that leads to deep thoughts but also the </a:t>
            </a:r>
            <a:r>
              <a:rPr lang="en-US" sz="2400" b="1" dirty="0">
                <a:solidFill>
                  <a:schemeClr val="accent2"/>
                </a:solidFill>
              </a:rPr>
              <a:t>attentiveness that leads to deep connections with people</a:t>
            </a:r>
            <a:r>
              <a:rPr lang="en-US" sz="2400" dirty="0"/>
              <a:t>.”</a:t>
            </a:r>
            <a:r>
              <a:rPr lang="en-US" sz="2000" dirty="0"/>
              <a:t>	</a:t>
            </a:r>
            <a:endParaRPr lang="en-US" sz="2400" dirty="0"/>
          </a:p>
        </p:txBody>
      </p:sp>
      <p:pic>
        <p:nvPicPr>
          <p:cNvPr id="6" name="Picture 5" descr="A sign on a tile wall&#10;&#10;Description automatically generated with low confidence">
            <a:extLst>
              <a:ext uri="{FF2B5EF4-FFF2-40B4-BE49-F238E27FC236}">
                <a16:creationId xmlns:a16="http://schemas.microsoft.com/office/drawing/2014/main" id="{81322C3E-49BA-5278-D7C9-DDC991D48D3B}"/>
              </a:ext>
            </a:extLst>
          </p:cNvPr>
          <p:cNvPicPr>
            <a:picLocks noChangeAspect="1"/>
          </p:cNvPicPr>
          <p:nvPr/>
        </p:nvPicPr>
        <p:blipFill>
          <a:blip r:embed="rId2"/>
          <a:stretch>
            <a:fillRect/>
          </a:stretch>
        </p:blipFill>
        <p:spPr>
          <a:xfrm>
            <a:off x="990662" y="1014065"/>
            <a:ext cx="3941691" cy="5158135"/>
          </a:xfrm>
          <a:prstGeom prst="rect">
            <a:avLst/>
          </a:prstGeom>
        </p:spPr>
      </p:pic>
    </p:spTree>
    <p:extLst>
      <p:ext uri="{BB962C8B-B14F-4D97-AF65-F5344CB8AC3E}">
        <p14:creationId xmlns:p14="http://schemas.microsoft.com/office/powerpoint/2010/main" val="2310098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41" name="Rectangle 4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Arc 4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4E30D2-6E1D-D654-5F08-74401E391AAF}"/>
              </a:ext>
            </a:extLst>
          </p:cNvPr>
          <p:cNvSpPr>
            <a:spLocks noGrp="1"/>
          </p:cNvSpPr>
          <p:nvPr>
            <p:ph type="title"/>
          </p:nvPr>
        </p:nvSpPr>
        <p:spPr>
          <a:xfrm>
            <a:off x="5884923" y="640624"/>
            <a:ext cx="5458838" cy="1325563"/>
          </a:xfrm>
        </p:spPr>
        <p:txBody>
          <a:bodyPr vert="horz" lIns="91440" tIns="45720" rIns="91440" bIns="45720" rtlCol="0" anchor="ctr">
            <a:normAutofit/>
          </a:bodyPr>
          <a:lstStyle/>
          <a:p>
            <a:pPr algn="ctr"/>
            <a:r>
              <a:rPr lang="en-US" sz="2800" kern="1200" dirty="0">
                <a:solidFill>
                  <a:schemeClr val="tx1"/>
                </a:solidFill>
                <a:latin typeface="+mj-lt"/>
                <a:ea typeface="+mj-ea"/>
                <a:cs typeface="+mj-cs"/>
              </a:rPr>
              <a:t>6 Negative effects of Uniformed Uses:</a:t>
            </a:r>
            <a:br>
              <a:rPr lang="en-US" sz="2800" kern="1200" dirty="0">
                <a:solidFill>
                  <a:schemeClr val="tx1"/>
                </a:solidFill>
                <a:latin typeface="+mj-lt"/>
                <a:ea typeface="+mj-ea"/>
                <a:cs typeface="+mj-cs"/>
              </a:rPr>
            </a:br>
            <a:r>
              <a:rPr lang="en-US" sz="2800" kern="1200" dirty="0">
                <a:solidFill>
                  <a:schemeClr val="accent2"/>
                </a:solidFill>
                <a:latin typeface="+mj-lt"/>
                <a:ea typeface="+mj-ea"/>
                <a:cs typeface="+mj-cs"/>
              </a:rPr>
              <a:t>THOUGHT</a:t>
            </a:r>
          </a:p>
        </p:txBody>
      </p:sp>
      <p:sp>
        <p:nvSpPr>
          <p:cNvPr id="45" name="Freeform: Shape 4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posing for a picture&#10;&#10;Description automatically generated with medium confidence">
            <a:extLst>
              <a:ext uri="{FF2B5EF4-FFF2-40B4-BE49-F238E27FC236}">
                <a16:creationId xmlns:a16="http://schemas.microsoft.com/office/drawing/2014/main" id="{BC4D35B3-E687-C5BD-6A36-C4686FB9B19E}"/>
              </a:ext>
            </a:extLst>
          </p:cNvPr>
          <p:cNvPicPr>
            <a:picLocks noChangeAspect="1"/>
          </p:cNvPicPr>
          <p:nvPr/>
        </p:nvPicPr>
        <p:blipFill>
          <a:blip r:embed="rId2"/>
          <a:stretch>
            <a:fillRect/>
          </a:stretch>
        </p:blipFill>
        <p:spPr>
          <a:xfrm>
            <a:off x="1200955" y="511293"/>
            <a:ext cx="3781834"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1E0609DB-6784-31FE-C4A0-B4BA39A671FF}"/>
              </a:ext>
            </a:extLst>
          </p:cNvPr>
          <p:cNvSpPr>
            <a:spLocks noGrp="1"/>
          </p:cNvSpPr>
          <p:nvPr>
            <p:ph sz="half" idx="1"/>
          </p:nvPr>
        </p:nvSpPr>
        <p:spPr>
          <a:xfrm>
            <a:off x="6060208" y="2486055"/>
            <a:ext cx="5458838" cy="4192520"/>
          </a:xfrm>
        </p:spPr>
        <p:txBody>
          <a:bodyPr vert="horz" lIns="91440" tIns="45720" rIns="91440" bIns="45720" rtlCol="0">
            <a:normAutofit/>
          </a:bodyPr>
          <a:lstStyle/>
          <a:p>
            <a:pPr marL="0" indent="0">
              <a:buNone/>
            </a:pPr>
            <a:r>
              <a:rPr lang="en-US" sz="2400" dirty="0"/>
              <a:t>         According to a new study published in the proceedings of the ACM Conference on Human Factors in Computing Systems, </a:t>
            </a:r>
            <a:r>
              <a:rPr lang="en-US" sz="2400" b="1" dirty="0">
                <a:solidFill>
                  <a:schemeClr val="accent2"/>
                </a:solidFill>
              </a:rPr>
              <a:t>reading on digital platforms might make you “more inclined to focus on concrete details rather than interpreting information more abstractly</a:t>
            </a:r>
            <a:r>
              <a:rPr lang="en-US" sz="2400" dirty="0">
                <a:solidFill>
                  <a:schemeClr val="accent2"/>
                </a:solidFill>
              </a:rPr>
              <a:t>.”</a:t>
            </a:r>
          </a:p>
        </p:txBody>
      </p:sp>
    </p:spTree>
    <p:extLst>
      <p:ext uri="{BB962C8B-B14F-4D97-AF65-F5344CB8AC3E}">
        <p14:creationId xmlns:p14="http://schemas.microsoft.com/office/powerpoint/2010/main" val="3643418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30D2-6E1D-D654-5F08-74401E391AAF}"/>
              </a:ext>
            </a:extLst>
          </p:cNvPr>
          <p:cNvSpPr>
            <a:spLocks noGrp="1"/>
          </p:cNvSpPr>
          <p:nvPr>
            <p:ph type="title"/>
          </p:nvPr>
        </p:nvSpPr>
        <p:spPr>
          <a:xfrm>
            <a:off x="5884923" y="640624"/>
            <a:ext cx="5458838" cy="1325563"/>
          </a:xfrm>
        </p:spPr>
        <p:txBody>
          <a:bodyPr vert="horz" lIns="91440" tIns="45720" rIns="91440" bIns="45720" rtlCol="0" anchor="ctr">
            <a:normAutofit/>
          </a:bodyPr>
          <a:lstStyle/>
          <a:p>
            <a:pPr algn="ctr"/>
            <a:r>
              <a:rPr lang="en-US" sz="2800" kern="1200" dirty="0">
                <a:solidFill>
                  <a:schemeClr val="tx1"/>
                </a:solidFill>
                <a:latin typeface="+mj-lt"/>
                <a:ea typeface="+mj-ea"/>
                <a:cs typeface="+mj-cs"/>
              </a:rPr>
              <a:t>6 Negative effects of Uniformed Uses:</a:t>
            </a:r>
            <a:br>
              <a:rPr lang="en-US" sz="2800" kern="1200" dirty="0">
                <a:solidFill>
                  <a:schemeClr val="tx1"/>
                </a:solidFill>
                <a:latin typeface="+mj-lt"/>
                <a:ea typeface="+mj-ea"/>
                <a:cs typeface="+mj-cs"/>
              </a:rPr>
            </a:br>
            <a:r>
              <a:rPr lang="en-US" sz="2800" kern="1200" dirty="0">
                <a:solidFill>
                  <a:schemeClr val="accent2"/>
                </a:solidFill>
                <a:latin typeface="+mj-lt"/>
                <a:ea typeface="+mj-ea"/>
                <a:cs typeface="+mj-cs"/>
              </a:rPr>
              <a:t>MEMORY</a:t>
            </a:r>
          </a:p>
        </p:txBody>
      </p:sp>
      <p:sp>
        <p:nvSpPr>
          <p:cNvPr id="3" name="Content Placeholder 2">
            <a:extLst>
              <a:ext uri="{FF2B5EF4-FFF2-40B4-BE49-F238E27FC236}">
                <a16:creationId xmlns:a16="http://schemas.microsoft.com/office/drawing/2014/main" id="{1E0609DB-6784-31FE-C4A0-B4BA39A671FF}"/>
              </a:ext>
            </a:extLst>
          </p:cNvPr>
          <p:cNvSpPr>
            <a:spLocks noGrp="1"/>
          </p:cNvSpPr>
          <p:nvPr>
            <p:ph sz="half" idx="1"/>
          </p:nvPr>
        </p:nvSpPr>
        <p:spPr>
          <a:xfrm>
            <a:off x="5894962" y="1984443"/>
            <a:ext cx="5458838" cy="4192520"/>
          </a:xfrm>
        </p:spPr>
        <p:txBody>
          <a:bodyPr vert="horz" lIns="91440" tIns="45720" rIns="91440" bIns="45720" rtlCol="0">
            <a:normAutofit/>
          </a:bodyPr>
          <a:lstStyle/>
          <a:p>
            <a:pPr marL="0" indent="0">
              <a:buNone/>
            </a:pPr>
            <a:r>
              <a:rPr lang="en-US" sz="2400" dirty="0"/>
              <a:t>	“Our research shows that as we use the Internet to support and extend our memory, we become more reliant on it. As more information becomes available via smartphones and other devices, </a:t>
            </a:r>
            <a:r>
              <a:rPr lang="en-US" sz="2400" b="1" dirty="0">
                <a:solidFill>
                  <a:schemeClr val="accent2"/>
                </a:solidFill>
              </a:rPr>
              <a:t>we become progressively more reliant on it in our daily lives</a:t>
            </a:r>
            <a:r>
              <a:rPr lang="en-US" sz="2400" dirty="0"/>
              <a:t>.”—</a:t>
            </a:r>
            <a:r>
              <a:rPr lang="en-US" sz="2000" i="1" dirty="0"/>
              <a:t>Researchers at Univ. Calif., Univ. of Ill.</a:t>
            </a:r>
          </a:p>
          <a:p>
            <a:pPr marL="0" indent="0">
              <a:buNone/>
            </a:pPr>
            <a:r>
              <a:rPr lang="en-US" sz="2000" i="1" dirty="0"/>
              <a:t>	</a:t>
            </a:r>
            <a:r>
              <a:rPr lang="en-US" sz="2400" b="1" dirty="0">
                <a:solidFill>
                  <a:schemeClr val="accent2"/>
                </a:solidFill>
              </a:rPr>
              <a:t>We are becoming less likely to form memories. </a:t>
            </a:r>
            <a:endParaRPr lang="en-US" sz="2400" b="1" i="1" dirty="0">
              <a:solidFill>
                <a:schemeClr val="accent2"/>
              </a:solidFill>
            </a:endParaRPr>
          </a:p>
        </p:txBody>
      </p:sp>
      <p:pic>
        <p:nvPicPr>
          <p:cNvPr id="6" name="Picture 5" descr="Icon&#10;&#10;Description automatically generated">
            <a:extLst>
              <a:ext uri="{FF2B5EF4-FFF2-40B4-BE49-F238E27FC236}">
                <a16:creationId xmlns:a16="http://schemas.microsoft.com/office/drawing/2014/main" id="{A41ECE05-1ECD-FD30-7A56-468F1335ACE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24834" y="640624"/>
            <a:ext cx="4580560" cy="5018054"/>
          </a:xfrm>
          <a:prstGeom prst="rect">
            <a:avLst/>
          </a:prstGeom>
        </p:spPr>
      </p:pic>
    </p:spTree>
    <p:extLst>
      <p:ext uri="{BB962C8B-B14F-4D97-AF65-F5344CB8AC3E}">
        <p14:creationId xmlns:p14="http://schemas.microsoft.com/office/powerpoint/2010/main" val="1560872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54" name="Rectangle 53">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grass, outdoor, person&#10;&#10;Description automatically generated">
            <a:extLst>
              <a:ext uri="{FF2B5EF4-FFF2-40B4-BE49-F238E27FC236}">
                <a16:creationId xmlns:a16="http://schemas.microsoft.com/office/drawing/2014/main" id="{8EC77851-4C71-C4C0-6512-65111C3D86E2}"/>
              </a:ext>
            </a:extLst>
          </p:cNvPr>
          <p:cNvPicPr>
            <a:picLocks noChangeAspect="1"/>
          </p:cNvPicPr>
          <p:nvPr/>
        </p:nvPicPr>
        <p:blipFill>
          <a:blip r:embed="rId2"/>
          <a:stretch>
            <a:fillRect/>
          </a:stretch>
        </p:blipFill>
        <p:spPr>
          <a:xfrm>
            <a:off x="6813321" y="520749"/>
            <a:ext cx="4232845"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8" name="Arc 57">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4E30D2-6E1D-D654-5F08-74401E391AAF}"/>
              </a:ext>
            </a:extLst>
          </p:cNvPr>
          <p:cNvSpPr>
            <a:spLocks noGrp="1"/>
          </p:cNvSpPr>
          <p:nvPr>
            <p:ph type="title"/>
          </p:nvPr>
        </p:nvSpPr>
        <p:spPr>
          <a:xfrm>
            <a:off x="838201" y="479493"/>
            <a:ext cx="5257800" cy="1325563"/>
          </a:xfrm>
        </p:spPr>
        <p:txBody>
          <a:bodyPr vert="horz" lIns="91440" tIns="45720" rIns="91440" bIns="45720" rtlCol="0" anchor="ctr">
            <a:normAutofit/>
          </a:bodyPr>
          <a:lstStyle/>
          <a:p>
            <a:pPr algn="ctr"/>
            <a:r>
              <a:rPr lang="en-US" sz="2800" kern="1200" dirty="0">
                <a:solidFill>
                  <a:schemeClr val="tx1"/>
                </a:solidFill>
                <a:latin typeface="+mj-lt"/>
                <a:ea typeface="+mj-ea"/>
                <a:cs typeface="+mj-cs"/>
              </a:rPr>
              <a:t>6 Negative effects of Uniformed Uses:</a:t>
            </a:r>
            <a:br>
              <a:rPr lang="en-US" sz="2800" kern="1200" dirty="0">
                <a:solidFill>
                  <a:schemeClr val="tx1"/>
                </a:solidFill>
                <a:latin typeface="+mj-lt"/>
                <a:ea typeface="+mj-ea"/>
                <a:cs typeface="+mj-cs"/>
              </a:rPr>
            </a:br>
            <a:r>
              <a:rPr lang="en-US" sz="2800" kern="1200" dirty="0">
                <a:solidFill>
                  <a:schemeClr val="accent2"/>
                </a:solidFill>
                <a:latin typeface="+mj-lt"/>
                <a:ea typeface="+mj-ea"/>
                <a:cs typeface="+mj-cs"/>
              </a:rPr>
              <a:t>ATTENTION</a:t>
            </a:r>
          </a:p>
        </p:txBody>
      </p:sp>
      <p:sp>
        <p:nvSpPr>
          <p:cNvPr id="3" name="Content Placeholder 2">
            <a:extLst>
              <a:ext uri="{FF2B5EF4-FFF2-40B4-BE49-F238E27FC236}">
                <a16:creationId xmlns:a16="http://schemas.microsoft.com/office/drawing/2014/main" id="{1E0609DB-6784-31FE-C4A0-B4BA39A671FF}"/>
              </a:ext>
            </a:extLst>
          </p:cNvPr>
          <p:cNvSpPr>
            <a:spLocks noGrp="1"/>
          </p:cNvSpPr>
          <p:nvPr>
            <p:ph sz="half" idx="1"/>
          </p:nvPr>
        </p:nvSpPr>
        <p:spPr>
          <a:xfrm>
            <a:off x="838201" y="2665480"/>
            <a:ext cx="5257800" cy="4192520"/>
          </a:xfrm>
        </p:spPr>
        <p:txBody>
          <a:bodyPr vert="horz" lIns="91440" tIns="45720" rIns="91440" bIns="45720" rtlCol="0">
            <a:normAutofit/>
          </a:bodyPr>
          <a:lstStyle/>
          <a:p>
            <a:pPr marL="0" indent="0">
              <a:buNone/>
            </a:pPr>
            <a:r>
              <a:rPr lang="en-US" sz="2400" dirty="0"/>
              <a:t>       “What psychologists and brain scientists tell us about interruptions is that they have a fairly profound effect on the way we think. </a:t>
            </a:r>
            <a:r>
              <a:rPr lang="en-US" sz="2400" b="1" dirty="0">
                <a:solidFill>
                  <a:schemeClr val="accent2"/>
                </a:solidFill>
              </a:rPr>
              <a:t>It becomes much harder to sustain attention, to think about one thing for a long period of time, and to think deeply</a:t>
            </a:r>
            <a:r>
              <a:rPr lang="en-US" sz="2400" b="1" dirty="0"/>
              <a:t> </a:t>
            </a:r>
            <a:r>
              <a:rPr lang="en-US" sz="2400" dirty="0"/>
              <a:t>when new stimuli are pouring at you all day long.”—Nicolas </a:t>
            </a:r>
            <a:r>
              <a:rPr lang="en-US" sz="2400" dirty="0" err="1"/>
              <a:t>Carr</a:t>
            </a:r>
            <a:r>
              <a:rPr lang="en-US" sz="2400" dirty="0"/>
              <a:t>, </a:t>
            </a:r>
            <a:r>
              <a:rPr lang="en-US" sz="2400" i="1" dirty="0"/>
              <a:t>The Shallows</a:t>
            </a:r>
          </a:p>
        </p:txBody>
      </p:sp>
    </p:spTree>
    <p:extLst>
      <p:ext uri="{BB962C8B-B14F-4D97-AF65-F5344CB8AC3E}">
        <p14:creationId xmlns:p14="http://schemas.microsoft.com/office/powerpoint/2010/main" val="687442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4037C1C0-FADA-40C7-B923-037899A24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4295C3-A039-70DD-D3B5-50F54743933F}"/>
              </a:ext>
            </a:extLst>
          </p:cNvPr>
          <p:cNvSpPr>
            <a:spLocks noGrp="1"/>
          </p:cNvSpPr>
          <p:nvPr>
            <p:ph type="title"/>
          </p:nvPr>
        </p:nvSpPr>
        <p:spPr>
          <a:xfrm>
            <a:off x="5827048" y="486184"/>
            <a:ext cx="5721484" cy="1325563"/>
          </a:xfrm>
        </p:spPr>
        <p:txBody>
          <a:bodyPr vert="horz" lIns="91440" tIns="45720" rIns="91440" bIns="45720" rtlCol="0" anchor="ctr">
            <a:normAutofit/>
          </a:bodyPr>
          <a:lstStyle/>
          <a:p>
            <a:r>
              <a:rPr lang="en-US" sz="3400" kern="1200" dirty="0">
                <a:solidFill>
                  <a:schemeClr val="accent2"/>
                </a:solidFill>
                <a:latin typeface="+mj-lt"/>
                <a:ea typeface="+mj-ea"/>
                <a:cs typeface="+mj-cs"/>
              </a:rPr>
              <a:t>Spiritual Digital Hygiene </a:t>
            </a:r>
            <a:r>
              <a:rPr lang="en-US" sz="3400" kern="1200" dirty="0">
                <a:solidFill>
                  <a:schemeClr val="tx1"/>
                </a:solidFill>
                <a:latin typeface="+mj-lt"/>
                <a:ea typeface="+mj-ea"/>
                <a:cs typeface="+mj-cs"/>
              </a:rPr>
              <a:t>for Ministry Professionals</a:t>
            </a:r>
          </a:p>
        </p:txBody>
      </p:sp>
      <p:pic>
        <p:nvPicPr>
          <p:cNvPr id="9" name="Picture 8">
            <a:extLst>
              <a:ext uri="{FF2B5EF4-FFF2-40B4-BE49-F238E27FC236}">
                <a16:creationId xmlns:a16="http://schemas.microsoft.com/office/drawing/2014/main" id="{FE5C84E3-3DCC-EA66-61FB-DB27F99BF851}"/>
              </a:ext>
            </a:extLst>
          </p:cNvPr>
          <p:cNvPicPr>
            <a:picLocks noChangeAspect="1"/>
          </p:cNvPicPr>
          <p:nvPr/>
        </p:nvPicPr>
        <p:blipFill rotWithShape="1">
          <a:blip r:embed="rId2"/>
          <a:srcRect t="662"/>
          <a:stretch/>
        </p:blipFill>
        <p:spPr>
          <a:xfrm>
            <a:off x="838200" y="643467"/>
            <a:ext cx="4261337" cy="553349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 name="Content Placeholder 2">
            <a:extLst>
              <a:ext uri="{FF2B5EF4-FFF2-40B4-BE49-F238E27FC236}">
                <a16:creationId xmlns:a16="http://schemas.microsoft.com/office/drawing/2014/main" id="{DF148F6B-C69C-1937-9051-BB4BAB3BED53}"/>
              </a:ext>
            </a:extLst>
          </p:cNvPr>
          <p:cNvSpPr>
            <a:spLocks noGrp="1"/>
          </p:cNvSpPr>
          <p:nvPr>
            <p:ph idx="1"/>
          </p:nvPr>
        </p:nvSpPr>
        <p:spPr>
          <a:xfrm>
            <a:off x="5827048" y="1946684"/>
            <a:ext cx="5721484" cy="4351338"/>
          </a:xfrm>
        </p:spPr>
        <p:txBody>
          <a:bodyPr vert="horz" lIns="91440" tIns="45720" rIns="91440" bIns="45720" rtlCol="0">
            <a:normAutofit/>
          </a:bodyPr>
          <a:lstStyle/>
          <a:p>
            <a:pPr marL="0" indent="0">
              <a:buNone/>
            </a:pPr>
            <a:r>
              <a:rPr lang="en-US" sz="2700" b="1" dirty="0"/>
              <a:t>File Management:</a:t>
            </a:r>
          </a:p>
          <a:p>
            <a:r>
              <a:rPr lang="en-US" sz="2700" dirty="0"/>
              <a:t>Declutter your devices by removing unnecessary files and apps.</a:t>
            </a:r>
          </a:p>
          <a:p>
            <a:r>
              <a:rPr lang="en-US" sz="2700" dirty="0"/>
              <a:t>Reorganize your most-used apps and categorize them into easy-to-access folders.</a:t>
            </a:r>
          </a:p>
          <a:p>
            <a:r>
              <a:rPr lang="en-US" sz="2700" dirty="0"/>
              <a:t>Embrace cloud computing by storing your files and folders via online storage.</a:t>
            </a:r>
          </a:p>
          <a:p>
            <a:endParaRPr lang="en-US" sz="2700" dirty="0"/>
          </a:p>
          <a:p>
            <a:endParaRPr lang="en-US" sz="2700" dirty="0"/>
          </a:p>
        </p:txBody>
      </p:sp>
      <p:sp>
        <p:nvSpPr>
          <p:cNvPr id="20" name="Arc 19">
            <a:extLst>
              <a:ext uri="{FF2B5EF4-FFF2-40B4-BE49-F238E27FC236}">
                <a16:creationId xmlns:a16="http://schemas.microsoft.com/office/drawing/2014/main" id="{4B56CC07-3AFD-4C79-AFB2-0428FBBD7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943208">
            <a:off x="-619225" y="5190398"/>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747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4037C1C0-FADA-40C7-B923-037899A24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4295C3-A039-70DD-D3B5-50F54743933F}"/>
              </a:ext>
            </a:extLst>
          </p:cNvPr>
          <p:cNvSpPr>
            <a:spLocks noGrp="1"/>
          </p:cNvSpPr>
          <p:nvPr>
            <p:ph type="title"/>
          </p:nvPr>
        </p:nvSpPr>
        <p:spPr>
          <a:xfrm>
            <a:off x="5827048" y="486184"/>
            <a:ext cx="5721484" cy="1325563"/>
          </a:xfrm>
        </p:spPr>
        <p:txBody>
          <a:bodyPr vert="horz" lIns="91440" tIns="45720" rIns="91440" bIns="45720" rtlCol="0" anchor="ctr">
            <a:normAutofit/>
          </a:bodyPr>
          <a:lstStyle/>
          <a:p>
            <a:r>
              <a:rPr lang="en-US" sz="3400" kern="1200" dirty="0">
                <a:solidFill>
                  <a:schemeClr val="accent2"/>
                </a:solidFill>
                <a:latin typeface="+mj-lt"/>
                <a:ea typeface="+mj-ea"/>
                <a:cs typeface="+mj-cs"/>
              </a:rPr>
              <a:t>Spiritual Digital Hygiene </a:t>
            </a:r>
            <a:r>
              <a:rPr lang="en-US" sz="3400" kern="1200" dirty="0">
                <a:solidFill>
                  <a:schemeClr val="tx1"/>
                </a:solidFill>
                <a:latin typeface="+mj-lt"/>
                <a:ea typeface="+mj-ea"/>
                <a:cs typeface="+mj-cs"/>
              </a:rPr>
              <a:t>for Ministry Professionals</a:t>
            </a:r>
          </a:p>
        </p:txBody>
      </p:sp>
      <p:pic>
        <p:nvPicPr>
          <p:cNvPr id="9" name="Picture 8">
            <a:extLst>
              <a:ext uri="{FF2B5EF4-FFF2-40B4-BE49-F238E27FC236}">
                <a16:creationId xmlns:a16="http://schemas.microsoft.com/office/drawing/2014/main" id="{FE5C84E3-3DCC-EA66-61FB-DB27F99BF851}"/>
              </a:ext>
            </a:extLst>
          </p:cNvPr>
          <p:cNvPicPr>
            <a:picLocks noChangeAspect="1"/>
          </p:cNvPicPr>
          <p:nvPr/>
        </p:nvPicPr>
        <p:blipFill rotWithShape="1">
          <a:blip r:embed="rId2"/>
          <a:srcRect t="662"/>
          <a:stretch/>
        </p:blipFill>
        <p:spPr>
          <a:xfrm>
            <a:off x="838200" y="643467"/>
            <a:ext cx="4261337" cy="553349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 name="Content Placeholder 2">
            <a:extLst>
              <a:ext uri="{FF2B5EF4-FFF2-40B4-BE49-F238E27FC236}">
                <a16:creationId xmlns:a16="http://schemas.microsoft.com/office/drawing/2014/main" id="{DF148F6B-C69C-1937-9051-BB4BAB3BED53}"/>
              </a:ext>
            </a:extLst>
          </p:cNvPr>
          <p:cNvSpPr>
            <a:spLocks noGrp="1"/>
          </p:cNvSpPr>
          <p:nvPr>
            <p:ph idx="1"/>
          </p:nvPr>
        </p:nvSpPr>
        <p:spPr>
          <a:xfrm>
            <a:off x="5827048" y="1946684"/>
            <a:ext cx="5721484" cy="4351338"/>
          </a:xfrm>
        </p:spPr>
        <p:txBody>
          <a:bodyPr vert="horz" lIns="91440" tIns="45720" rIns="91440" bIns="45720" rtlCol="0">
            <a:normAutofit lnSpcReduction="10000"/>
          </a:bodyPr>
          <a:lstStyle/>
          <a:p>
            <a:pPr marL="0" indent="0">
              <a:buNone/>
            </a:pPr>
            <a:r>
              <a:rPr lang="en-US" sz="2700" b="1" dirty="0"/>
              <a:t>Social Media:</a:t>
            </a:r>
          </a:p>
          <a:p>
            <a:r>
              <a:rPr lang="en-US" sz="2700" dirty="0"/>
              <a:t>Remove the social media accounts that you no longer use or are easily distracted by.</a:t>
            </a:r>
          </a:p>
          <a:p>
            <a:r>
              <a:rPr lang="en-US" sz="2700" dirty="0"/>
              <a:t>Find offline alternatives to social media, prioritize in-person socialization</a:t>
            </a:r>
          </a:p>
          <a:p>
            <a:r>
              <a:rPr lang="en-US" sz="2700" dirty="0"/>
              <a:t>Set an amount of time to be on and then stop</a:t>
            </a:r>
          </a:p>
          <a:p>
            <a:r>
              <a:rPr lang="en-US" sz="2700" dirty="0"/>
              <a:t>Unfollow people with whom you share little common interests</a:t>
            </a:r>
          </a:p>
        </p:txBody>
      </p:sp>
      <p:sp>
        <p:nvSpPr>
          <p:cNvPr id="20" name="Arc 19">
            <a:extLst>
              <a:ext uri="{FF2B5EF4-FFF2-40B4-BE49-F238E27FC236}">
                <a16:creationId xmlns:a16="http://schemas.microsoft.com/office/drawing/2014/main" id="{4B56CC07-3AFD-4C79-AFB2-0428FBBD7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943208">
            <a:off x="-619225" y="5190398"/>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399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4037C1C0-FADA-40C7-B923-037899A24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4295C3-A039-70DD-D3B5-50F54743933F}"/>
              </a:ext>
            </a:extLst>
          </p:cNvPr>
          <p:cNvSpPr>
            <a:spLocks noGrp="1"/>
          </p:cNvSpPr>
          <p:nvPr>
            <p:ph type="title"/>
          </p:nvPr>
        </p:nvSpPr>
        <p:spPr>
          <a:xfrm>
            <a:off x="5827048" y="486184"/>
            <a:ext cx="5721484" cy="1325563"/>
          </a:xfrm>
        </p:spPr>
        <p:txBody>
          <a:bodyPr vert="horz" lIns="91440" tIns="45720" rIns="91440" bIns="45720" rtlCol="0" anchor="ctr">
            <a:normAutofit/>
          </a:bodyPr>
          <a:lstStyle/>
          <a:p>
            <a:r>
              <a:rPr lang="en-US" sz="3400" kern="1200" dirty="0">
                <a:solidFill>
                  <a:schemeClr val="accent2"/>
                </a:solidFill>
                <a:latin typeface="+mj-lt"/>
                <a:ea typeface="+mj-ea"/>
                <a:cs typeface="+mj-cs"/>
              </a:rPr>
              <a:t>Spiritual Digital Hygiene </a:t>
            </a:r>
            <a:r>
              <a:rPr lang="en-US" sz="3400" kern="1200" dirty="0">
                <a:solidFill>
                  <a:schemeClr val="tx1"/>
                </a:solidFill>
                <a:latin typeface="+mj-lt"/>
                <a:ea typeface="+mj-ea"/>
                <a:cs typeface="+mj-cs"/>
              </a:rPr>
              <a:t>for Ministry Professionals</a:t>
            </a:r>
          </a:p>
        </p:txBody>
      </p:sp>
      <p:pic>
        <p:nvPicPr>
          <p:cNvPr id="9" name="Picture 8">
            <a:extLst>
              <a:ext uri="{FF2B5EF4-FFF2-40B4-BE49-F238E27FC236}">
                <a16:creationId xmlns:a16="http://schemas.microsoft.com/office/drawing/2014/main" id="{FE5C84E3-3DCC-EA66-61FB-DB27F99BF851}"/>
              </a:ext>
            </a:extLst>
          </p:cNvPr>
          <p:cNvPicPr>
            <a:picLocks noChangeAspect="1"/>
          </p:cNvPicPr>
          <p:nvPr/>
        </p:nvPicPr>
        <p:blipFill rotWithShape="1">
          <a:blip r:embed="rId3"/>
          <a:srcRect t="662"/>
          <a:stretch/>
        </p:blipFill>
        <p:spPr>
          <a:xfrm>
            <a:off x="838200" y="643467"/>
            <a:ext cx="4261337" cy="553349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 name="Content Placeholder 2">
            <a:extLst>
              <a:ext uri="{FF2B5EF4-FFF2-40B4-BE49-F238E27FC236}">
                <a16:creationId xmlns:a16="http://schemas.microsoft.com/office/drawing/2014/main" id="{DF148F6B-C69C-1937-9051-BB4BAB3BED53}"/>
              </a:ext>
            </a:extLst>
          </p:cNvPr>
          <p:cNvSpPr>
            <a:spLocks noGrp="1"/>
          </p:cNvSpPr>
          <p:nvPr>
            <p:ph idx="1"/>
          </p:nvPr>
        </p:nvSpPr>
        <p:spPr>
          <a:xfrm>
            <a:off x="5827048" y="1946684"/>
            <a:ext cx="5721484" cy="4351338"/>
          </a:xfrm>
        </p:spPr>
        <p:txBody>
          <a:bodyPr vert="horz" lIns="91440" tIns="45720" rIns="91440" bIns="45720" rtlCol="0">
            <a:normAutofit/>
          </a:bodyPr>
          <a:lstStyle/>
          <a:p>
            <a:pPr marL="0" indent="0">
              <a:buNone/>
            </a:pPr>
            <a:r>
              <a:rPr lang="en-US" sz="2700" b="1" dirty="0"/>
              <a:t>Customize Your Desktop:</a:t>
            </a:r>
          </a:p>
          <a:p>
            <a:r>
              <a:rPr lang="en-US" sz="2700" dirty="0"/>
              <a:t>Add only necessary Apps and Software programs</a:t>
            </a:r>
          </a:p>
          <a:p>
            <a:r>
              <a:rPr lang="en-US" sz="2700" dirty="0"/>
              <a:t>Install software and apps at once using programs such as </a:t>
            </a:r>
            <a:r>
              <a:rPr lang="en-US" sz="2700" dirty="0" err="1"/>
              <a:t>Ninite</a:t>
            </a:r>
            <a:endParaRPr lang="en-US" sz="2700" dirty="0"/>
          </a:p>
          <a:p>
            <a:r>
              <a:rPr lang="en-US" sz="2700" dirty="0"/>
              <a:t>At end of day, close all open tabs on your online browser</a:t>
            </a:r>
          </a:p>
        </p:txBody>
      </p:sp>
      <p:sp>
        <p:nvSpPr>
          <p:cNvPr id="20" name="Arc 19">
            <a:extLst>
              <a:ext uri="{FF2B5EF4-FFF2-40B4-BE49-F238E27FC236}">
                <a16:creationId xmlns:a16="http://schemas.microsoft.com/office/drawing/2014/main" id="{4B56CC07-3AFD-4C79-AFB2-0428FBBD7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943208">
            <a:off x="-619225" y="5190398"/>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353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4037C1C0-FADA-40C7-B923-037899A24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4295C3-A039-70DD-D3B5-50F54743933F}"/>
              </a:ext>
            </a:extLst>
          </p:cNvPr>
          <p:cNvSpPr>
            <a:spLocks noGrp="1"/>
          </p:cNvSpPr>
          <p:nvPr>
            <p:ph type="title"/>
          </p:nvPr>
        </p:nvSpPr>
        <p:spPr>
          <a:xfrm>
            <a:off x="5827048" y="486184"/>
            <a:ext cx="5721484" cy="1325563"/>
          </a:xfrm>
        </p:spPr>
        <p:txBody>
          <a:bodyPr vert="horz" lIns="91440" tIns="45720" rIns="91440" bIns="45720" rtlCol="0" anchor="ctr">
            <a:normAutofit/>
          </a:bodyPr>
          <a:lstStyle/>
          <a:p>
            <a:r>
              <a:rPr lang="en-US" sz="3400" kern="1200" dirty="0">
                <a:solidFill>
                  <a:schemeClr val="accent2"/>
                </a:solidFill>
                <a:latin typeface="+mj-lt"/>
                <a:ea typeface="+mj-ea"/>
                <a:cs typeface="+mj-cs"/>
              </a:rPr>
              <a:t>Spiritual Digital Hygiene </a:t>
            </a:r>
            <a:r>
              <a:rPr lang="en-US" sz="3400" kern="1200" dirty="0">
                <a:solidFill>
                  <a:schemeClr val="tx1"/>
                </a:solidFill>
                <a:latin typeface="+mj-lt"/>
                <a:ea typeface="+mj-ea"/>
                <a:cs typeface="+mj-cs"/>
              </a:rPr>
              <a:t>for Ministry Professionals</a:t>
            </a:r>
          </a:p>
        </p:txBody>
      </p:sp>
      <p:pic>
        <p:nvPicPr>
          <p:cNvPr id="9" name="Picture 8">
            <a:extLst>
              <a:ext uri="{FF2B5EF4-FFF2-40B4-BE49-F238E27FC236}">
                <a16:creationId xmlns:a16="http://schemas.microsoft.com/office/drawing/2014/main" id="{FE5C84E3-3DCC-EA66-61FB-DB27F99BF851}"/>
              </a:ext>
            </a:extLst>
          </p:cNvPr>
          <p:cNvPicPr>
            <a:picLocks noChangeAspect="1"/>
          </p:cNvPicPr>
          <p:nvPr/>
        </p:nvPicPr>
        <p:blipFill rotWithShape="1">
          <a:blip r:embed="rId2"/>
          <a:srcRect t="662"/>
          <a:stretch/>
        </p:blipFill>
        <p:spPr>
          <a:xfrm>
            <a:off x="838200" y="643467"/>
            <a:ext cx="4261337" cy="553349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 name="Content Placeholder 2">
            <a:extLst>
              <a:ext uri="{FF2B5EF4-FFF2-40B4-BE49-F238E27FC236}">
                <a16:creationId xmlns:a16="http://schemas.microsoft.com/office/drawing/2014/main" id="{DF148F6B-C69C-1937-9051-BB4BAB3BED53}"/>
              </a:ext>
            </a:extLst>
          </p:cNvPr>
          <p:cNvSpPr>
            <a:spLocks noGrp="1"/>
          </p:cNvSpPr>
          <p:nvPr>
            <p:ph idx="1"/>
          </p:nvPr>
        </p:nvSpPr>
        <p:spPr>
          <a:xfrm>
            <a:off x="5827048" y="1946684"/>
            <a:ext cx="5721484" cy="4351338"/>
          </a:xfrm>
        </p:spPr>
        <p:txBody>
          <a:bodyPr vert="horz" lIns="91440" tIns="45720" rIns="91440" bIns="45720" rtlCol="0">
            <a:normAutofit/>
          </a:bodyPr>
          <a:lstStyle/>
          <a:p>
            <a:pPr marL="0" indent="0">
              <a:buNone/>
            </a:pPr>
            <a:r>
              <a:rPr lang="en-US" sz="2700" b="1" dirty="0"/>
              <a:t>Email:</a:t>
            </a:r>
          </a:p>
          <a:p>
            <a:r>
              <a:rPr lang="en-US" sz="2700" dirty="0"/>
              <a:t>Delete unused or unwanted emails once a day</a:t>
            </a:r>
          </a:p>
          <a:p>
            <a:r>
              <a:rPr lang="en-US" sz="2700" dirty="0"/>
              <a:t>Unsubscribe from useless newsletters.</a:t>
            </a:r>
          </a:p>
          <a:p>
            <a:r>
              <a:rPr lang="en-US" sz="2700" dirty="0"/>
              <a:t>Make an effort to check your emails at specific times, removing the temptation to continuously check</a:t>
            </a:r>
          </a:p>
        </p:txBody>
      </p:sp>
      <p:sp>
        <p:nvSpPr>
          <p:cNvPr id="20" name="Arc 19">
            <a:extLst>
              <a:ext uri="{FF2B5EF4-FFF2-40B4-BE49-F238E27FC236}">
                <a16:creationId xmlns:a16="http://schemas.microsoft.com/office/drawing/2014/main" id="{4B56CC07-3AFD-4C79-AFB2-0428FBBD7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943208">
            <a:off x="-619225" y="5190398"/>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135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4037C1C0-FADA-40C7-B923-037899A24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4295C3-A039-70DD-D3B5-50F54743933F}"/>
              </a:ext>
            </a:extLst>
          </p:cNvPr>
          <p:cNvSpPr>
            <a:spLocks noGrp="1"/>
          </p:cNvSpPr>
          <p:nvPr>
            <p:ph type="title"/>
          </p:nvPr>
        </p:nvSpPr>
        <p:spPr>
          <a:xfrm>
            <a:off x="5827048" y="486184"/>
            <a:ext cx="5721484" cy="1325563"/>
          </a:xfrm>
        </p:spPr>
        <p:txBody>
          <a:bodyPr vert="horz" lIns="91440" tIns="45720" rIns="91440" bIns="45720" rtlCol="0" anchor="ctr">
            <a:normAutofit/>
          </a:bodyPr>
          <a:lstStyle/>
          <a:p>
            <a:r>
              <a:rPr lang="en-US" sz="3400" kern="1200" dirty="0">
                <a:solidFill>
                  <a:schemeClr val="accent2"/>
                </a:solidFill>
                <a:latin typeface="+mj-lt"/>
                <a:ea typeface="+mj-ea"/>
                <a:cs typeface="+mj-cs"/>
              </a:rPr>
              <a:t>Spiritual Digital Hygiene </a:t>
            </a:r>
            <a:r>
              <a:rPr lang="en-US" sz="3400" kern="1200" dirty="0">
                <a:solidFill>
                  <a:schemeClr val="tx1"/>
                </a:solidFill>
                <a:latin typeface="+mj-lt"/>
                <a:ea typeface="+mj-ea"/>
                <a:cs typeface="+mj-cs"/>
              </a:rPr>
              <a:t>for Ministry Professionals</a:t>
            </a:r>
          </a:p>
        </p:txBody>
      </p:sp>
      <p:pic>
        <p:nvPicPr>
          <p:cNvPr id="9" name="Picture 8">
            <a:extLst>
              <a:ext uri="{FF2B5EF4-FFF2-40B4-BE49-F238E27FC236}">
                <a16:creationId xmlns:a16="http://schemas.microsoft.com/office/drawing/2014/main" id="{FE5C84E3-3DCC-EA66-61FB-DB27F99BF851}"/>
              </a:ext>
            </a:extLst>
          </p:cNvPr>
          <p:cNvPicPr>
            <a:picLocks noChangeAspect="1"/>
          </p:cNvPicPr>
          <p:nvPr/>
        </p:nvPicPr>
        <p:blipFill rotWithShape="1">
          <a:blip r:embed="rId2"/>
          <a:srcRect t="662"/>
          <a:stretch/>
        </p:blipFill>
        <p:spPr>
          <a:xfrm>
            <a:off x="838200" y="643467"/>
            <a:ext cx="4261337" cy="553349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 name="Content Placeholder 2">
            <a:extLst>
              <a:ext uri="{FF2B5EF4-FFF2-40B4-BE49-F238E27FC236}">
                <a16:creationId xmlns:a16="http://schemas.microsoft.com/office/drawing/2014/main" id="{DF148F6B-C69C-1937-9051-BB4BAB3BED53}"/>
              </a:ext>
            </a:extLst>
          </p:cNvPr>
          <p:cNvSpPr>
            <a:spLocks noGrp="1"/>
          </p:cNvSpPr>
          <p:nvPr>
            <p:ph idx="1"/>
          </p:nvPr>
        </p:nvSpPr>
        <p:spPr>
          <a:xfrm>
            <a:off x="5827048" y="1946684"/>
            <a:ext cx="5721484" cy="4351338"/>
          </a:xfrm>
        </p:spPr>
        <p:txBody>
          <a:bodyPr vert="horz" lIns="91440" tIns="45720" rIns="91440" bIns="45720" rtlCol="0">
            <a:normAutofit/>
          </a:bodyPr>
          <a:lstStyle/>
          <a:p>
            <a:pPr marL="0" indent="0">
              <a:buNone/>
            </a:pPr>
            <a:r>
              <a:rPr lang="en-US" sz="2700" b="1" dirty="0"/>
              <a:t>Mobile Devices:</a:t>
            </a:r>
          </a:p>
          <a:p>
            <a:r>
              <a:rPr lang="en-US" sz="2700" dirty="0"/>
              <a:t>Turn off notifications that you waste too much time checking.</a:t>
            </a:r>
          </a:p>
          <a:p>
            <a:r>
              <a:rPr lang="en-US" sz="2700" dirty="0"/>
              <a:t>Hide your phone away or put it in a drawer when you do not need to use it</a:t>
            </a:r>
          </a:p>
          <a:p>
            <a:r>
              <a:rPr lang="en-US" sz="2700" dirty="0"/>
              <a:t>Remove contacts and numbers that you don’t recognize or need</a:t>
            </a:r>
          </a:p>
          <a:p>
            <a:r>
              <a:rPr lang="en-US" sz="2700" dirty="0"/>
              <a:t>Track your daily usage with tools such as the Moment app</a:t>
            </a:r>
          </a:p>
        </p:txBody>
      </p:sp>
      <p:sp>
        <p:nvSpPr>
          <p:cNvPr id="20" name="Arc 19">
            <a:extLst>
              <a:ext uri="{FF2B5EF4-FFF2-40B4-BE49-F238E27FC236}">
                <a16:creationId xmlns:a16="http://schemas.microsoft.com/office/drawing/2014/main" id="{4B56CC07-3AFD-4C79-AFB2-0428FBBD7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943208">
            <a:off x="-619225" y="5190398"/>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924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04E9-268A-36A5-74BF-71864F523B36}"/>
              </a:ext>
            </a:extLst>
          </p:cNvPr>
          <p:cNvSpPr>
            <a:spLocks noGrp="1"/>
          </p:cNvSpPr>
          <p:nvPr>
            <p:ph type="title"/>
          </p:nvPr>
        </p:nvSpPr>
        <p:spPr/>
        <p:txBody>
          <a:bodyPr/>
          <a:lstStyle/>
          <a:p>
            <a:pPr algn="ctr"/>
            <a:r>
              <a:rPr lang="en-US" dirty="0"/>
              <a:t>Our Labor Through God’s Eyes</a:t>
            </a:r>
          </a:p>
        </p:txBody>
      </p:sp>
      <p:sp>
        <p:nvSpPr>
          <p:cNvPr id="3" name="Content Placeholder 2">
            <a:extLst>
              <a:ext uri="{FF2B5EF4-FFF2-40B4-BE49-F238E27FC236}">
                <a16:creationId xmlns:a16="http://schemas.microsoft.com/office/drawing/2014/main" id="{823BFCC6-83B8-527D-FEAA-ADCF89A01F6E}"/>
              </a:ext>
            </a:extLst>
          </p:cNvPr>
          <p:cNvSpPr>
            <a:spLocks noGrp="1"/>
          </p:cNvSpPr>
          <p:nvPr>
            <p:ph sz="half" idx="1"/>
          </p:nvPr>
        </p:nvSpPr>
        <p:spPr>
          <a:xfrm>
            <a:off x="403411" y="1502897"/>
            <a:ext cx="5697071" cy="4351338"/>
          </a:xfrm>
        </p:spPr>
        <p:txBody>
          <a:bodyPr>
            <a:noAutofit/>
          </a:bodyPr>
          <a:lstStyle/>
          <a:p>
            <a:r>
              <a:rPr lang="en-US" b="0" i="0" dirty="0">
                <a:solidFill>
                  <a:srgbClr val="000000"/>
                </a:solidFill>
                <a:effectLst/>
                <a:latin typeface="linotype-sabon"/>
              </a:rPr>
              <a:t>“Everyone who is called by my name, </a:t>
            </a:r>
            <a:r>
              <a:rPr lang="en-US" b="1" i="0" dirty="0">
                <a:solidFill>
                  <a:schemeClr val="accent2"/>
                </a:solidFill>
                <a:effectLst/>
                <a:latin typeface="linotype-sabon"/>
              </a:rPr>
              <a:t>whom I created for my glory</a:t>
            </a:r>
            <a:r>
              <a:rPr lang="en-US" b="0" i="0" dirty="0">
                <a:solidFill>
                  <a:srgbClr val="000000"/>
                </a:solidFill>
                <a:effectLst/>
                <a:latin typeface="linotype-sabon"/>
              </a:rPr>
              <a:t>, whom I formed and made” (Is. 43:7)</a:t>
            </a:r>
            <a:endParaRPr lang="en-US" b="0" i="0" dirty="0">
              <a:solidFill>
                <a:srgbClr val="000000"/>
              </a:solidFill>
              <a:effectLst/>
              <a:latin typeface="system-ui"/>
            </a:endParaRPr>
          </a:p>
          <a:p>
            <a:r>
              <a:rPr lang="en-US" b="0" i="0" dirty="0">
                <a:solidFill>
                  <a:srgbClr val="000000"/>
                </a:solidFill>
                <a:effectLst/>
                <a:latin typeface="system-ui"/>
              </a:rPr>
              <a:t>“Therefore, whether you eat or drink, or whatever you do, </a:t>
            </a:r>
            <a:r>
              <a:rPr lang="en-US" b="1" i="0" dirty="0">
                <a:solidFill>
                  <a:schemeClr val="accent2"/>
                </a:solidFill>
                <a:effectLst/>
                <a:latin typeface="system-ui"/>
              </a:rPr>
              <a:t>do all to the glory of God</a:t>
            </a:r>
            <a:r>
              <a:rPr lang="en-US" b="0" i="0" dirty="0">
                <a:solidFill>
                  <a:srgbClr val="000000"/>
                </a:solidFill>
                <a:effectLst/>
                <a:latin typeface="system-ui"/>
              </a:rPr>
              <a:t>” (1 Cor. 10:31)</a:t>
            </a:r>
          </a:p>
          <a:p>
            <a:r>
              <a:rPr lang="en-US" b="0" i="0" dirty="0">
                <a:solidFill>
                  <a:srgbClr val="000000"/>
                </a:solidFill>
                <a:effectLst/>
                <a:latin typeface="system-ui"/>
              </a:rPr>
              <a:t>“And whatever you do, </a:t>
            </a:r>
            <a:r>
              <a:rPr lang="en-US" b="1" i="0" dirty="0">
                <a:solidFill>
                  <a:schemeClr val="accent2"/>
                </a:solidFill>
                <a:effectLst/>
                <a:latin typeface="system-ui"/>
              </a:rPr>
              <a:t>do it heartily, as to the Lord and not to men</a:t>
            </a:r>
            <a:r>
              <a:rPr lang="en-US" b="0" i="0" dirty="0">
                <a:solidFill>
                  <a:srgbClr val="000000"/>
                </a:solidFill>
                <a:effectLst/>
                <a:latin typeface="system-ui"/>
              </a:rPr>
              <a:t>” (Col. 3:23)</a:t>
            </a:r>
          </a:p>
        </p:txBody>
      </p:sp>
      <p:sp>
        <p:nvSpPr>
          <p:cNvPr id="4" name="Content Placeholder 3">
            <a:extLst>
              <a:ext uri="{FF2B5EF4-FFF2-40B4-BE49-F238E27FC236}">
                <a16:creationId xmlns:a16="http://schemas.microsoft.com/office/drawing/2014/main" id="{B6D4917E-9767-9CFE-059F-67C0B0EC0B38}"/>
              </a:ext>
            </a:extLst>
          </p:cNvPr>
          <p:cNvSpPr>
            <a:spLocks noGrp="1"/>
          </p:cNvSpPr>
          <p:nvPr>
            <p:ph sz="half" idx="2"/>
          </p:nvPr>
        </p:nvSpPr>
        <p:spPr>
          <a:xfrm>
            <a:off x="6172199" y="1502896"/>
            <a:ext cx="5876365" cy="5113057"/>
          </a:xfrm>
        </p:spPr>
        <p:txBody>
          <a:bodyPr>
            <a:normAutofit fontScale="92500"/>
          </a:bodyPr>
          <a:lstStyle/>
          <a:p>
            <a:r>
              <a:rPr lang="en-US" b="0" i="0" dirty="0">
                <a:solidFill>
                  <a:srgbClr val="000000"/>
                </a:solidFill>
                <a:effectLst/>
                <a:latin typeface="system-ui"/>
              </a:rPr>
              <a:t>“Nothing </a:t>
            </a:r>
            <a:r>
              <a:rPr lang="en-US" b="0" i="1" dirty="0">
                <a:solidFill>
                  <a:srgbClr val="000000"/>
                </a:solidFill>
                <a:effectLst/>
                <a:latin typeface="system-ui"/>
              </a:rPr>
              <a:t>is</a:t>
            </a:r>
            <a:r>
              <a:rPr lang="en-US" b="0" i="0" dirty="0">
                <a:solidFill>
                  <a:srgbClr val="000000"/>
                </a:solidFill>
                <a:effectLst/>
                <a:latin typeface="system-ui"/>
              </a:rPr>
              <a:t> better for a man </a:t>
            </a:r>
            <a:r>
              <a:rPr lang="en-US" b="0" dirty="0">
                <a:solidFill>
                  <a:srgbClr val="000000"/>
                </a:solidFill>
                <a:effectLst/>
                <a:latin typeface="system-ui"/>
              </a:rPr>
              <a:t>than</a:t>
            </a:r>
            <a:r>
              <a:rPr lang="en-US" b="0" i="0" dirty="0">
                <a:solidFill>
                  <a:srgbClr val="000000"/>
                </a:solidFill>
                <a:effectLst/>
                <a:latin typeface="system-ui"/>
              </a:rPr>
              <a:t> that he should eat and drink, </a:t>
            </a:r>
            <a:r>
              <a:rPr lang="en-US" b="1" i="0" dirty="0">
                <a:solidFill>
                  <a:schemeClr val="accent2"/>
                </a:solidFill>
                <a:effectLst/>
                <a:latin typeface="system-ui"/>
              </a:rPr>
              <a:t>and </a:t>
            </a:r>
            <a:r>
              <a:rPr lang="en-US" b="1" i="1" dirty="0">
                <a:solidFill>
                  <a:schemeClr val="accent2"/>
                </a:solidFill>
                <a:effectLst/>
                <a:latin typeface="system-ui"/>
              </a:rPr>
              <a:t>that</a:t>
            </a:r>
            <a:r>
              <a:rPr lang="en-US" b="1" i="0" dirty="0">
                <a:solidFill>
                  <a:schemeClr val="accent2"/>
                </a:solidFill>
                <a:effectLst/>
                <a:latin typeface="system-ui"/>
              </a:rPr>
              <a:t> his soul should enjoy good in his labor</a:t>
            </a:r>
            <a:r>
              <a:rPr lang="en-US" b="0" i="0" dirty="0">
                <a:solidFill>
                  <a:srgbClr val="000000"/>
                </a:solidFill>
                <a:effectLst/>
                <a:latin typeface="system-ui"/>
              </a:rPr>
              <a:t>. This also, I saw, </a:t>
            </a:r>
            <a:r>
              <a:rPr lang="en-US" b="1" i="0" dirty="0">
                <a:solidFill>
                  <a:schemeClr val="accent2"/>
                </a:solidFill>
                <a:effectLst/>
                <a:latin typeface="system-ui"/>
              </a:rPr>
              <a:t>was from the hand of God</a:t>
            </a:r>
            <a:r>
              <a:rPr lang="en-US" dirty="0">
                <a:solidFill>
                  <a:srgbClr val="000000"/>
                </a:solidFill>
                <a:latin typeface="system-ui"/>
              </a:rPr>
              <a:t>” (Eccl. 2:24).</a:t>
            </a:r>
          </a:p>
          <a:p>
            <a:r>
              <a:rPr lang="en-US" b="0" i="0" dirty="0">
                <a:solidFill>
                  <a:srgbClr val="000000"/>
                </a:solidFill>
                <a:effectLst/>
                <a:latin typeface="system-ui"/>
              </a:rPr>
              <a:t>“For though I am free from all </a:t>
            </a:r>
            <a:r>
              <a:rPr lang="en-US" b="0" dirty="0">
                <a:solidFill>
                  <a:srgbClr val="000000"/>
                </a:solidFill>
                <a:effectLst/>
                <a:latin typeface="system-ui"/>
              </a:rPr>
              <a:t>men </a:t>
            </a:r>
            <a:r>
              <a:rPr lang="en-US" b="1" dirty="0">
                <a:solidFill>
                  <a:schemeClr val="accent2"/>
                </a:solidFill>
                <a:latin typeface="system-ui"/>
              </a:rPr>
              <a:t>I have made myself a servant to all</a:t>
            </a:r>
            <a:r>
              <a:rPr lang="en-US" b="0" i="1" dirty="0">
                <a:solidFill>
                  <a:srgbClr val="000000"/>
                </a:solidFill>
                <a:effectLst/>
                <a:latin typeface="system-ui"/>
              </a:rPr>
              <a:t>,</a:t>
            </a:r>
            <a:r>
              <a:rPr lang="en-US" b="0" i="0" dirty="0">
                <a:solidFill>
                  <a:srgbClr val="000000"/>
                </a:solidFill>
                <a:effectLst/>
                <a:latin typeface="system-ui"/>
              </a:rPr>
              <a:t> </a:t>
            </a:r>
            <a:r>
              <a:rPr lang="en-US" b="1" i="0" dirty="0">
                <a:solidFill>
                  <a:schemeClr val="accent2"/>
                </a:solidFill>
                <a:effectLst/>
                <a:latin typeface="system-ui"/>
              </a:rPr>
              <a:t>that I might win the more</a:t>
            </a:r>
            <a:r>
              <a:rPr lang="en-US" b="0" i="0" dirty="0">
                <a:solidFill>
                  <a:srgbClr val="000000"/>
                </a:solidFill>
                <a:effectLst/>
                <a:latin typeface="system-ui"/>
              </a:rPr>
              <a:t>” (1 Cor. 9:19).</a:t>
            </a:r>
          </a:p>
          <a:p>
            <a:r>
              <a:rPr lang="en-US" b="0" i="0" dirty="0">
                <a:solidFill>
                  <a:srgbClr val="000000"/>
                </a:solidFill>
                <a:effectLst/>
                <a:latin typeface="system-ui"/>
              </a:rPr>
              <a:t>“</a:t>
            </a:r>
            <a:r>
              <a:rPr lang="en-US" b="1" i="0" dirty="0">
                <a:solidFill>
                  <a:schemeClr val="accent2"/>
                </a:solidFill>
                <a:effectLst/>
                <a:latin typeface="system-ui"/>
              </a:rPr>
              <a:t>Keep watch over yourselves and all the flock </a:t>
            </a:r>
            <a:r>
              <a:rPr lang="en-US" b="0" i="0" dirty="0">
                <a:solidFill>
                  <a:srgbClr val="000000"/>
                </a:solidFill>
                <a:effectLst/>
                <a:latin typeface="system-ui"/>
              </a:rPr>
              <a:t>of which the Holy Spirit has made you overseers. </a:t>
            </a:r>
            <a:r>
              <a:rPr lang="en-US" b="1" i="0" dirty="0">
                <a:solidFill>
                  <a:schemeClr val="accent2"/>
                </a:solidFill>
                <a:effectLst/>
                <a:latin typeface="system-ui"/>
              </a:rPr>
              <a:t>Be shepherds of the church of God</a:t>
            </a:r>
            <a:r>
              <a:rPr lang="en-US" b="0" i="0" dirty="0">
                <a:solidFill>
                  <a:srgbClr val="000000"/>
                </a:solidFill>
                <a:effectLst/>
                <a:latin typeface="system-ui"/>
              </a:rPr>
              <a:t>, which he bought with his own blood” (Acts 20:28)</a:t>
            </a:r>
            <a:endParaRPr lang="en-US" dirty="0"/>
          </a:p>
        </p:txBody>
      </p:sp>
    </p:spTree>
    <p:extLst>
      <p:ext uri="{BB962C8B-B14F-4D97-AF65-F5344CB8AC3E}">
        <p14:creationId xmlns:p14="http://schemas.microsoft.com/office/powerpoint/2010/main" val="1993333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4037C1C0-FADA-40C7-B923-037899A24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4295C3-A039-70DD-D3B5-50F54743933F}"/>
              </a:ext>
            </a:extLst>
          </p:cNvPr>
          <p:cNvSpPr>
            <a:spLocks noGrp="1"/>
          </p:cNvSpPr>
          <p:nvPr>
            <p:ph type="title"/>
          </p:nvPr>
        </p:nvSpPr>
        <p:spPr>
          <a:xfrm>
            <a:off x="5827048" y="486184"/>
            <a:ext cx="5721484" cy="1325563"/>
          </a:xfrm>
        </p:spPr>
        <p:txBody>
          <a:bodyPr vert="horz" lIns="91440" tIns="45720" rIns="91440" bIns="45720" rtlCol="0" anchor="ctr">
            <a:normAutofit/>
          </a:bodyPr>
          <a:lstStyle/>
          <a:p>
            <a:r>
              <a:rPr lang="en-US" sz="3400" kern="1200" dirty="0">
                <a:solidFill>
                  <a:schemeClr val="accent2"/>
                </a:solidFill>
                <a:latin typeface="+mj-lt"/>
                <a:ea typeface="+mj-ea"/>
                <a:cs typeface="+mj-cs"/>
              </a:rPr>
              <a:t>Spiritual Digital Hygiene </a:t>
            </a:r>
            <a:r>
              <a:rPr lang="en-US" sz="3400" kern="1200" dirty="0">
                <a:solidFill>
                  <a:schemeClr val="tx1"/>
                </a:solidFill>
                <a:latin typeface="+mj-lt"/>
                <a:ea typeface="+mj-ea"/>
                <a:cs typeface="+mj-cs"/>
              </a:rPr>
              <a:t>for Ministry Professionals</a:t>
            </a:r>
          </a:p>
        </p:txBody>
      </p:sp>
      <p:pic>
        <p:nvPicPr>
          <p:cNvPr id="9" name="Picture 8">
            <a:extLst>
              <a:ext uri="{FF2B5EF4-FFF2-40B4-BE49-F238E27FC236}">
                <a16:creationId xmlns:a16="http://schemas.microsoft.com/office/drawing/2014/main" id="{FE5C84E3-3DCC-EA66-61FB-DB27F99BF851}"/>
              </a:ext>
            </a:extLst>
          </p:cNvPr>
          <p:cNvPicPr>
            <a:picLocks noChangeAspect="1"/>
          </p:cNvPicPr>
          <p:nvPr/>
        </p:nvPicPr>
        <p:blipFill rotWithShape="1">
          <a:blip r:embed="rId2"/>
          <a:srcRect t="662"/>
          <a:stretch/>
        </p:blipFill>
        <p:spPr>
          <a:xfrm>
            <a:off x="838200" y="643467"/>
            <a:ext cx="4261337" cy="553349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 name="Content Placeholder 2">
            <a:extLst>
              <a:ext uri="{FF2B5EF4-FFF2-40B4-BE49-F238E27FC236}">
                <a16:creationId xmlns:a16="http://schemas.microsoft.com/office/drawing/2014/main" id="{DF148F6B-C69C-1937-9051-BB4BAB3BED53}"/>
              </a:ext>
            </a:extLst>
          </p:cNvPr>
          <p:cNvSpPr>
            <a:spLocks noGrp="1"/>
          </p:cNvSpPr>
          <p:nvPr>
            <p:ph idx="1"/>
          </p:nvPr>
        </p:nvSpPr>
        <p:spPr>
          <a:xfrm>
            <a:off x="5827048" y="1946684"/>
            <a:ext cx="5721484" cy="4351338"/>
          </a:xfrm>
        </p:spPr>
        <p:txBody>
          <a:bodyPr vert="horz" lIns="91440" tIns="45720" rIns="91440" bIns="45720" rtlCol="0">
            <a:normAutofit/>
          </a:bodyPr>
          <a:lstStyle/>
          <a:p>
            <a:pPr marL="0" indent="0">
              <a:buNone/>
            </a:pPr>
            <a:r>
              <a:rPr lang="en-US" sz="2700" b="1" dirty="0"/>
              <a:t>Mobile Devices:</a:t>
            </a:r>
          </a:p>
          <a:p>
            <a:r>
              <a:rPr lang="en-US" sz="2700" dirty="0"/>
              <a:t>Slow your response to less urgent notifications</a:t>
            </a:r>
          </a:p>
          <a:p>
            <a:r>
              <a:rPr lang="en-US" sz="2700" dirty="0"/>
              <a:t>During your commute, turn off your phone</a:t>
            </a:r>
          </a:p>
          <a:p>
            <a:r>
              <a:rPr lang="en-US" sz="2700" dirty="0"/>
              <a:t>Do not start or end your day with your phone</a:t>
            </a:r>
          </a:p>
          <a:p>
            <a:r>
              <a:rPr lang="en-US" sz="2700" dirty="0"/>
              <a:t>Use your phone for its purpose, not as a pacifier</a:t>
            </a:r>
          </a:p>
        </p:txBody>
      </p:sp>
      <p:sp>
        <p:nvSpPr>
          <p:cNvPr id="20" name="Arc 19">
            <a:extLst>
              <a:ext uri="{FF2B5EF4-FFF2-40B4-BE49-F238E27FC236}">
                <a16:creationId xmlns:a16="http://schemas.microsoft.com/office/drawing/2014/main" id="{4B56CC07-3AFD-4C79-AFB2-0428FBBD7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943208">
            <a:off x="-619225" y="5190398"/>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861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4037C1C0-FADA-40C7-B923-037899A24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4295C3-A039-70DD-D3B5-50F54743933F}"/>
              </a:ext>
            </a:extLst>
          </p:cNvPr>
          <p:cNvSpPr>
            <a:spLocks noGrp="1"/>
          </p:cNvSpPr>
          <p:nvPr>
            <p:ph type="title"/>
          </p:nvPr>
        </p:nvSpPr>
        <p:spPr>
          <a:xfrm>
            <a:off x="5827048" y="486184"/>
            <a:ext cx="5721484" cy="1325563"/>
          </a:xfrm>
        </p:spPr>
        <p:txBody>
          <a:bodyPr vert="horz" lIns="91440" tIns="45720" rIns="91440" bIns="45720" rtlCol="0" anchor="ctr">
            <a:normAutofit/>
          </a:bodyPr>
          <a:lstStyle/>
          <a:p>
            <a:r>
              <a:rPr lang="en-US" sz="3400" kern="1200" dirty="0">
                <a:solidFill>
                  <a:schemeClr val="accent2"/>
                </a:solidFill>
                <a:latin typeface="+mj-lt"/>
                <a:ea typeface="+mj-ea"/>
                <a:cs typeface="+mj-cs"/>
              </a:rPr>
              <a:t>Spiritual Digital Hygiene </a:t>
            </a:r>
            <a:r>
              <a:rPr lang="en-US" sz="3400" kern="1200" dirty="0">
                <a:solidFill>
                  <a:schemeClr val="tx1"/>
                </a:solidFill>
                <a:latin typeface="+mj-lt"/>
                <a:ea typeface="+mj-ea"/>
                <a:cs typeface="+mj-cs"/>
              </a:rPr>
              <a:t>for Ministry Professionals</a:t>
            </a:r>
          </a:p>
        </p:txBody>
      </p:sp>
      <p:pic>
        <p:nvPicPr>
          <p:cNvPr id="9" name="Picture 8">
            <a:extLst>
              <a:ext uri="{FF2B5EF4-FFF2-40B4-BE49-F238E27FC236}">
                <a16:creationId xmlns:a16="http://schemas.microsoft.com/office/drawing/2014/main" id="{FE5C84E3-3DCC-EA66-61FB-DB27F99BF851}"/>
              </a:ext>
            </a:extLst>
          </p:cNvPr>
          <p:cNvPicPr>
            <a:picLocks noChangeAspect="1"/>
          </p:cNvPicPr>
          <p:nvPr/>
        </p:nvPicPr>
        <p:blipFill rotWithShape="1">
          <a:blip r:embed="rId2"/>
          <a:srcRect t="662"/>
          <a:stretch/>
        </p:blipFill>
        <p:spPr>
          <a:xfrm>
            <a:off x="838200" y="643467"/>
            <a:ext cx="4261337" cy="553349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 name="Content Placeholder 2">
            <a:extLst>
              <a:ext uri="{FF2B5EF4-FFF2-40B4-BE49-F238E27FC236}">
                <a16:creationId xmlns:a16="http://schemas.microsoft.com/office/drawing/2014/main" id="{DF148F6B-C69C-1937-9051-BB4BAB3BED53}"/>
              </a:ext>
            </a:extLst>
          </p:cNvPr>
          <p:cNvSpPr>
            <a:spLocks noGrp="1"/>
          </p:cNvSpPr>
          <p:nvPr>
            <p:ph idx="1"/>
          </p:nvPr>
        </p:nvSpPr>
        <p:spPr>
          <a:xfrm>
            <a:off x="5827048" y="1946683"/>
            <a:ext cx="5721484" cy="4723058"/>
          </a:xfrm>
        </p:spPr>
        <p:txBody>
          <a:bodyPr vert="horz" lIns="91440" tIns="45720" rIns="91440" bIns="45720" rtlCol="0">
            <a:normAutofit fontScale="92500" lnSpcReduction="10000"/>
          </a:bodyPr>
          <a:lstStyle/>
          <a:p>
            <a:pPr marL="0" indent="0">
              <a:buNone/>
            </a:pPr>
            <a:r>
              <a:rPr lang="en-US" sz="2700" b="1" dirty="0"/>
              <a:t>Digital Detox:</a:t>
            </a:r>
          </a:p>
          <a:p>
            <a:r>
              <a:rPr lang="en-US" sz="2700" dirty="0"/>
              <a:t>Leave the digital world for 1 day per week, bi-weekly, or monthly</a:t>
            </a:r>
          </a:p>
          <a:p>
            <a:r>
              <a:rPr lang="en-US" sz="2700" dirty="0"/>
              <a:t>Do all digital chores at a specific time, if possible</a:t>
            </a:r>
          </a:p>
          <a:p>
            <a:r>
              <a:rPr lang="en-US" sz="2700" dirty="0"/>
              <a:t>Set and time to leave the digital world each day</a:t>
            </a:r>
          </a:p>
          <a:p>
            <a:r>
              <a:rPr lang="en-US" sz="2700" dirty="0"/>
              <a:t>Limit yourself to 1 screen at a time.</a:t>
            </a:r>
          </a:p>
          <a:p>
            <a:r>
              <a:rPr lang="en-US" sz="2700" dirty="0"/>
              <a:t>Make a list of hobbies you’d like to try, Get Physical</a:t>
            </a:r>
          </a:p>
          <a:p>
            <a:r>
              <a:rPr lang="en-US" sz="2700" dirty="0"/>
              <a:t>Set Aside time for Prayer and Reflection</a:t>
            </a:r>
          </a:p>
        </p:txBody>
      </p:sp>
      <p:sp>
        <p:nvSpPr>
          <p:cNvPr id="20" name="Arc 19">
            <a:extLst>
              <a:ext uri="{FF2B5EF4-FFF2-40B4-BE49-F238E27FC236}">
                <a16:creationId xmlns:a16="http://schemas.microsoft.com/office/drawing/2014/main" id="{4B56CC07-3AFD-4C79-AFB2-0428FBBD79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943208">
            <a:off x="-619225" y="5190398"/>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109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c 10">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A1D7EC86-7CB9-431D-8AC3-8AAF0440B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D4B9777F-B610-419B-9193-80306388F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Arc">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9F741E-96E7-B164-F12F-3960DF41D30F}"/>
              </a:ext>
            </a:extLst>
          </p:cNvPr>
          <p:cNvSpPr>
            <a:spLocks noGrp="1"/>
          </p:cNvSpPr>
          <p:nvPr>
            <p:ph type="title"/>
          </p:nvPr>
        </p:nvSpPr>
        <p:spPr>
          <a:xfrm>
            <a:off x="380654" y="2104887"/>
            <a:ext cx="4425962" cy="2387600"/>
          </a:xfrm>
        </p:spPr>
        <p:txBody>
          <a:bodyPr vert="horz" lIns="91440" tIns="45720" rIns="91440" bIns="45720" rtlCol="0" anchor="b">
            <a:normAutofit/>
          </a:bodyPr>
          <a:lstStyle/>
          <a:p>
            <a:r>
              <a:rPr lang="en-US" sz="3300" b="1" i="0" kern="1200" dirty="0">
                <a:solidFill>
                  <a:schemeClr val="tx1"/>
                </a:solidFill>
                <a:effectLst/>
                <a:latin typeface="+mj-lt"/>
                <a:ea typeface="+mj-ea"/>
                <a:cs typeface="+mj-cs"/>
              </a:rPr>
              <a:t>“Keep your heart with </a:t>
            </a:r>
            <a:r>
              <a:rPr lang="en-US" sz="3300" b="1" i="0" kern="1200" dirty="0">
                <a:solidFill>
                  <a:schemeClr val="accent2"/>
                </a:solidFill>
                <a:effectLst/>
                <a:latin typeface="+mj-lt"/>
                <a:ea typeface="+mj-ea"/>
                <a:cs typeface="+mj-cs"/>
              </a:rPr>
              <a:t>all diligence</a:t>
            </a:r>
            <a:r>
              <a:rPr lang="en-US" sz="3300" b="1" i="0" kern="1200" dirty="0">
                <a:solidFill>
                  <a:schemeClr val="tx1"/>
                </a:solidFill>
                <a:effectLst/>
                <a:latin typeface="+mj-lt"/>
                <a:ea typeface="+mj-ea"/>
                <a:cs typeface="+mj-cs"/>
              </a:rPr>
              <a:t>, For out of it spring the issues of life” (Proverbs 4:23).</a:t>
            </a:r>
            <a:endParaRPr lang="en-US" sz="3300" b="1" kern="1200" dirty="0">
              <a:solidFill>
                <a:schemeClr val="tx1"/>
              </a:solidFill>
              <a:latin typeface="+mj-lt"/>
              <a:ea typeface="+mj-ea"/>
              <a:cs typeface="+mj-cs"/>
            </a:endParaRPr>
          </a:p>
        </p:txBody>
      </p:sp>
      <p:pic>
        <p:nvPicPr>
          <p:cNvPr id="4" name="Content Placeholder 3">
            <a:extLst>
              <a:ext uri="{FF2B5EF4-FFF2-40B4-BE49-F238E27FC236}">
                <a16:creationId xmlns:a16="http://schemas.microsoft.com/office/drawing/2014/main" id="{C4C0608B-EADA-F04E-2397-8E45475DE16D}"/>
              </a:ext>
            </a:extLst>
          </p:cNvPr>
          <p:cNvPicPr>
            <a:picLocks noGrp="1" noChangeAspect="1"/>
          </p:cNvPicPr>
          <p:nvPr>
            <p:ph idx="1"/>
          </p:nvPr>
        </p:nvPicPr>
        <p:blipFill rotWithShape="1">
          <a:blip r:embed="rId3"/>
          <a:srcRect r="-1" b="29118"/>
          <a:stretch/>
        </p:blipFill>
        <p:spPr>
          <a:xfrm>
            <a:off x="5733768" y="-1"/>
            <a:ext cx="6458232" cy="685800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p:spPr>
      </p:pic>
      <p:sp>
        <p:nvSpPr>
          <p:cNvPr id="19" name="!!Rectangle">
            <a:extLst>
              <a:ext uri="{FF2B5EF4-FFF2-40B4-BE49-F238E27FC236}">
                <a16:creationId xmlns:a16="http://schemas.microsoft.com/office/drawing/2014/main" id="{95106A28-883A-4993-BF9E-C403B81A8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4269" y="4274457"/>
            <a:ext cx="825256" cy="82525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a:extLst>
              <a:ext uri="{FF2B5EF4-FFF2-40B4-BE49-F238E27FC236}">
                <a16:creationId xmlns:a16="http://schemas.microsoft.com/office/drawing/2014/main" id="{F5AE4E4F-9F4C-43ED-8299-9BD63B74E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383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5F04E9-268A-36A5-74BF-71864F523B36}"/>
              </a:ext>
            </a:extLst>
          </p:cNvPr>
          <p:cNvSpPr>
            <a:spLocks noGrp="1"/>
          </p:cNvSpPr>
          <p:nvPr>
            <p:ph type="title"/>
          </p:nvPr>
        </p:nvSpPr>
        <p:spPr>
          <a:xfrm>
            <a:off x="838200" y="365125"/>
            <a:ext cx="5387502" cy="1325563"/>
          </a:xfrm>
        </p:spPr>
        <p:txBody>
          <a:bodyPr vert="horz" lIns="91440" tIns="45720" rIns="91440" bIns="45720" rtlCol="0" anchor="ctr">
            <a:normAutofit/>
          </a:bodyPr>
          <a:lstStyle/>
          <a:p>
            <a:pPr algn="ctr"/>
            <a:r>
              <a:rPr lang="en-US" sz="4400" kern="1200" dirty="0">
                <a:solidFill>
                  <a:schemeClr val="tx1"/>
                </a:solidFill>
                <a:latin typeface="+mj-lt"/>
                <a:ea typeface="+mj-ea"/>
                <a:cs typeface="+mj-cs"/>
              </a:rPr>
              <a:t>Our Precious Example</a:t>
            </a:r>
          </a:p>
        </p:txBody>
      </p:sp>
      <p:sp>
        <p:nvSpPr>
          <p:cNvPr id="3" name="Content Placeholder 2">
            <a:extLst>
              <a:ext uri="{FF2B5EF4-FFF2-40B4-BE49-F238E27FC236}">
                <a16:creationId xmlns:a16="http://schemas.microsoft.com/office/drawing/2014/main" id="{823BFCC6-83B8-527D-FEAA-ADCF89A01F6E}"/>
              </a:ext>
            </a:extLst>
          </p:cNvPr>
          <p:cNvSpPr>
            <a:spLocks noGrp="1"/>
          </p:cNvSpPr>
          <p:nvPr>
            <p:ph sz="half" idx="1"/>
          </p:nvPr>
        </p:nvSpPr>
        <p:spPr>
          <a:xfrm>
            <a:off x="403412" y="1825625"/>
            <a:ext cx="5822290" cy="4790328"/>
          </a:xfrm>
        </p:spPr>
        <p:txBody>
          <a:bodyPr vert="horz" lIns="91440" tIns="45720" rIns="91440" bIns="45720" rtlCol="0">
            <a:normAutofit/>
          </a:bodyPr>
          <a:lstStyle/>
          <a:p>
            <a:r>
              <a:rPr lang="en-US" sz="2600" b="1" i="0" dirty="0">
                <a:solidFill>
                  <a:schemeClr val="accent2"/>
                </a:solidFill>
                <a:effectLst/>
              </a:rPr>
              <a:t>“My Father has been working</a:t>
            </a:r>
            <a:r>
              <a:rPr lang="en-US" sz="2600" b="0" i="0" dirty="0">
                <a:effectLst/>
              </a:rPr>
              <a:t> until now, and </a:t>
            </a:r>
            <a:r>
              <a:rPr lang="en-US" sz="2600" b="1" i="0" dirty="0">
                <a:solidFill>
                  <a:schemeClr val="accent2"/>
                </a:solidFill>
                <a:effectLst/>
              </a:rPr>
              <a:t>I have been working</a:t>
            </a:r>
            <a:r>
              <a:rPr lang="en-US" sz="2600" b="0" i="0" dirty="0">
                <a:effectLst/>
              </a:rPr>
              <a:t>” (John 5:12)</a:t>
            </a:r>
          </a:p>
          <a:p>
            <a:r>
              <a:rPr lang="en-US" sz="2600" b="0" i="0" dirty="0">
                <a:effectLst/>
              </a:rPr>
              <a:t>“Jesus said to them, ’My food is </a:t>
            </a:r>
            <a:r>
              <a:rPr lang="en-US" sz="2600" b="1" i="0" dirty="0">
                <a:solidFill>
                  <a:schemeClr val="accent2"/>
                </a:solidFill>
                <a:effectLst/>
              </a:rPr>
              <a:t>to do the will of Him who sent Me</a:t>
            </a:r>
            <a:r>
              <a:rPr lang="en-US" sz="2600" b="0" i="0" dirty="0">
                <a:effectLst/>
              </a:rPr>
              <a:t>, and to </a:t>
            </a:r>
            <a:r>
              <a:rPr lang="en-US" sz="2600" b="1" i="0" dirty="0">
                <a:solidFill>
                  <a:schemeClr val="accent2"/>
                </a:solidFill>
                <a:effectLst/>
              </a:rPr>
              <a:t>finish His work</a:t>
            </a:r>
            <a:r>
              <a:rPr lang="en-US" sz="2600" b="1" i="0" dirty="0">
                <a:effectLst/>
              </a:rPr>
              <a:t>’ </a:t>
            </a:r>
            <a:r>
              <a:rPr lang="en-US" sz="2600" b="0" i="0" dirty="0">
                <a:effectLst/>
              </a:rPr>
              <a:t>” (John 4:34)</a:t>
            </a:r>
          </a:p>
          <a:p>
            <a:r>
              <a:rPr lang="en-US" sz="2600" b="0" i="0" dirty="0">
                <a:effectLst/>
              </a:rPr>
              <a:t>“</a:t>
            </a:r>
            <a:r>
              <a:rPr lang="en-US" sz="2600" b="1" i="0" dirty="0">
                <a:solidFill>
                  <a:schemeClr val="accent2"/>
                </a:solidFill>
                <a:effectLst/>
              </a:rPr>
              <a:t>I must work the works of Him who sent Me while it is day</a:t>
            </a:r>
            <a:r>
              <a:rPr lang="en-US" sz="2600" b="0" i="0" dirty="0">
                <a:effectLst/>
              </a:rPr>
              <a:t>; the night is coming when no one can work” (John 9:4).</a:t>
            </a:r>
          </a:p>
          <a:p>
            <a:endParaRPr lang="en-US" sz="2600" b="0" i="0" dirty="0">
              <a:effectLst/>
            </a:endParaRPr>
          </a:p>
          <a:p>
            <a:endParaRPr lang="en-US" sz="2600" b="0" i="0" dirty="0">
              <a:effectLst/>
            </a:endParaRPr>
          </a:p>
        </p:txBody>
      </p:sp>
      <p:pic>
        <p:nvPicPr>
          <p:cNvPr id="6" name="Content Placeholder 5" descr="A building with a sign on it&#10;&#10;Description automatically generated with low confidence">
            <a:extLst>
              <a:ext uri="{FF2B5EF4-FFF2-40B4-BE49-F238E27FC236}">
                <a16:creationId xmlns:a16="http://schemas.microsoft.com/office/drawing/2014/main" id="{5C187E2C-3A78-E917-E91A-6E42EEBE4610}"/>
              </a:ext>
            </a:extLst>
          </p:cNvPr>
          <p:cNvPicPr>
            <a:picLocks noGrp="1" noChangeAspect="1"/>
          </p:cNvPicPr>
          <p:nvPr>
            <p:ph sz="half" idx="2"/>
          </p:nvPr>
        </p:nvPicPr>
        <p:blipFill rotWithShape="1">
          <a:blip r:embed="rId3"/>
          <a:srcRect t="15929" r="-3" b="4185"/>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7"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109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CDCC20-3C9A-B8D2-AD74-FA52BEA7C7F6}"/>
              </a:ext>
            </a:extLst>
          </p:cNvPr>
          <p:cNvSpPr>
            <a:spLocks noGrp="1"/>
          </p:cNvSpPr>
          <p:nvPr>
            <p:ph type="title"/>
          </p:nvPr>
        </p:nvSpPr>
        <p:spPr>
          <a:xfrm>
            <a:off x="838200" y="365125"/>
            <a:ext cx="5387502" cy="1325563"/>
          </a:xfrm>
        </p:spPr>
        <p:txBody>
          <a:bodyPr vert="horz" lIns="91440" tIns="45720" rIns="91440" bIns="45720" rtlCol="0" anchor="ctr">
            <a:normAutofit/>
          </a:bodyPr>
          <a:lstStyle/>
          <a:p>
            <a:pPr algn="ctr"/>
            <a:r>
              <a:rPr lang="en-US" sz="4400" kern="1200" dirty="0">
                <a:solidFill>
                  <a:schemeClr val="tx1"/>
                </a:solidFill>
                <a:latin typeface="+mj-lt"/>
                <a:ea typeface="+mj-ea"/>
                <a:cs typeface="+mj-cs"/>
              </a:rPr>
              <a:t>The Only </a:t>
            </a:r>
            <a:r>
              <a:rPr lang="en-US" sz="4400" b="1" kern="1200" dirty="0">
                <a:solidFill>
                  <a:schemeClr val="accent2"/>
                </a:solidFill>
                <a:latin typeface="+mj-lt"/>
                <a:ea typeface="+mj-ea"/>
                <a:cs typeface="+mj-cs"/>
              </a:rPr>
              <a:t>Right and  Safe</a:t>
            </a:r>
            <a:r>
              <a:rPr lang="en-US" sz="4400" kern="1200" dirty="0">
                <a:solidFill>
                  <a:schemeClr val="tx1"/>
                </a:solidFill>
                <a:latin typeface="+mj-lt"/>
                <a:ea typeface="+mj-ea"/>
                <a:cs typeface="+mj-cs"/>
              </a:rPr>
              <a:t> Position </a:t>
            </a:r>
          </a:p>
        </p:txBody>
      </p:sp>
      <p:sp>
        <p:nvSpPr>
          <p:cNvPr id="3" name="Content Placeholder 2">
            <a:extLst>
              <a:ext uri="{FF2B5EF4-FFF2-40B4-BE49-F238E27FC236}">
                <a16:creationId xmlns:a16="http://schemas.microsoft.com/office/drawing/2014/main" id="{B2D57A94-7969-DD82-62BA-DE73F3FA0980}"/>
              </a:ext>
            </a:extLst>
          </p:cNvPr>
          <p:cNvSpPr>
            <a:spLocks noGrp="1"/>
          </p:cNvSpPr>
          <p:nvPr>
            <p:ph idx="1"/>
          </p:nvPr>
        </p:nvSpPr>
        <p:spPr>
          <a:xfrm>
            <a:off x="838200" y="2055813"/>
            <a:ext cx="5387502" cy="4351338"/>
          </a:xfrm>
        </p:spPr>
        <p:txBody>
          <a:bodyPr vert="horz" lIns="91440" tIns="45720" rIns="91440" bIns="45720" rtlCol="0">
            <a:normAutofit/>
          </a:bodyPr>
          <a:lstStyle/>
          <a:p>
            <a:pPr marL="0" indent="0">
              <a:buNone/>
            </a:pPr>
            <a:r>
              <a:rPr lang="en-US" sz="2700" dirty="0"/>
              <a:t>“</a:t>
            </a:r>
            <a:r>
              <a:rPr lang="en-US" sz="2700" b="1" dirty="0">
                <a:solidFill>
                  <a:schemeClr val="accent2"/>
                </a:solidFill>
              </a:rPr>
              <a:t>God calls for workers, not idlers</a:t>
            </a:r>
            <a:r>
              <a:rPr lang="en-US" sz="2700" dirty="0"/>
              <a:t>; and church members are to be </a:t>
            </a:r>
            <a:r>
              <a:rPr lang="en-US" sz="2700" b="1" dirty="0">
                <a:solidFill>
                  <a:schemeClr val="accent2"/>
                </a:solidFill>
              </a:rPr>
              <a:t>alive to their individual obligations </a:t>
            </a:r>
            <a:r>
              <a:rPr lang="en-US" sz="2700" dirty="0"/>
              <a:t>under the divine administration of Him who can give the increase to all their willing, heartfelt service. </a:t>
            </a:r>
            <a:r>
              <a:rPr lang="en-US" sz="2700" b="1" dirty="0">
                <a:solidFill>
                  <a:schemeClr val="accent2"/>
                </a:solidFill>
              </a:rPr>
              <a:t>Waiting, watching, working is the only right and safe position for us to occupy</a:t>
            </a:r>
            <a:r>
              <a:rPr lang="en-US" sz="2700" dirty="0"/>
              <a:t>” (Lt 12, 1892)</a:t>
            </a:r>
          </a:p>
        </p:txBody>
      </p:sp>
      <p:pic>
        <p:nvPicPr>
          <p:cNvPr id="6" name="Picture 5" descr="A picture containing person, indoor, electronics, computer&#10;&#10;Description automatically generated">
            <a:extLst>
              <a:ext uri="{FF2B5EF4-FFF2-40B4-BE49-F238E27FC236}">
                <a16:creationId xmlns:a16="http://schemas.microsoft.com/office/drawing/2014/main" id="{7242AF21-64BD-5A93-9136-D84C766427A9}"/>
              </a:ext>
            </a:extLst>
          </p:cNvPr>
          <p:cNvPicPr>
            <a:picLocks noChangeAspect="1"/>
          </p:cNvPicPr>
          <p:nvPr/>
        </p:nvPicPr>
        <p:blipFill rotWithShape="1">
          <a:blip r:embed="rId3"/>
          <a:srcRect t="929" b="32418"/>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7"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617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CDCC20-3C9A-B8D2-AD74-FA52BEA7C7F6}"/>
              </a:ext>
            </a:extLst>
          </p:cNvPr>
          <p:cNvSpPr>
            <a:spLocks noGrp="1"/>
          </p:cNvSpPr>
          <p:nvPr>
            <p:ph type="title"/>
          </p:nvPr>
        </p:nvSpPr>
        <p:spPr>
          <a:xfrm>
            <a:off x="838200" y="365125"/>
            <a:ext cx="5387502" cy="1325563"/>
          </a:xfrm>
        </p:spPr>
        <p:txBody>
          <a:bodyPr vert="horz" lIns="91440" tIns="45720" rIns="91440" bIns="45720" rtlCol="0" anchor="ctr">
            <a:normAutofit/>
          </a:bodyPr>
          <a:lstStyle/>
          <a:p>
            <a:pPr algn="ctr"/>
            <a:r>
              <a:rPr lang="en-US" sz="4400" kern="1200" dirty="0">
                <a:solidFill>
                  <a:schemeClr val="tx1"/>
                </a:solidFill>
                <a:latin typeface="+mj-lt"/>
                <a:ea typeface="+mj-ea"/>
                <a:cs typeface="+mj-cs"/>
              </a:rPr>
              <a:t>After the </a:t>
            </a:r>
            <a:br>
              <a:rPr lang="en-US" sz="4400" kern="1200" dirty="0">
                <a:solidFill>
                  <a:schemeClr val="tx1"/>
                </a:solidFill>
                <a:latin typeface="+mj-lt"/>
                <a:ea typeface="+mj-ea"/>
                <a:cs typeface="+mj-cs"/>
              </a:rPr>
            </a:br>
            <a:r>
              <a:rPr lang="en-US" sz="4400" kern="1200" dirty="0">
                <a:solidFill>
                  <a:schemeClr val="accent2"/>
                </a:solidFill>
                <a:latin typeface="+mj-lt"/>
                <a:ea typeface="+mj-ea"/>
                <a:cs typeface="+mj-cs"/>
              </a:rPr>
              <a:t>Order of Christ</a:t>
            </a:r>
          </a:p>
        </p:txBody>
      </p:sp>
      <p:sp>
        <p:nvSpPr>
          <p:cNvPr id="3" name="Content Placeholder 2">
            <a:extLst>
              <a:ext uri="{FF2B5EF4-FFF2-40B4-BE49-F238E27FC236}">
                <a16:creationId xmlns:a16="http://schemas.microsoft.com/office/drawing/2014/main" id="{B2D57A94-7969-DD82-62BA-DE73F3FA0980}"/>
              </a:ext>
            </a:extLst>
          </p:cNvPr>
          <p:cNvSpPr>
            <a:spLocks noGrp="1"/>
          </p:cNvSpPr>
          <p:nvPr>
            <p:ph idx="1"/>
          </p:nvPr>
        </p:nvSpPr>
        <p:spPr>
          <a:xfrm>
            <a:off x="838200" y="2055813"/>
            <a:ext cx="5387502" cy="4351338"/>
          </a:xfrm>
        </p:spPr>
        <p:txBody>
          <a:bodyPr vert="horz" lIns="91440" tIns="45720" rIns="91440" bIns="45720" rtlCol="0">
            <a:normAutofit/>
          </a:bodyPr>
          <a:lstStyle/>
          <a:p>
            <a:pPr marL="0" indent="0">
              <a:buNone/>
            </a:pPr>
            <a:r>
              <a:rPr lang="en-US" sz="2700" dirty="0"/>
              <a:t>        “Wherever you see work to be done, </a:t>
            </a:r>
            <a:r>
              <a:rPr lang="en-US" sz="2700" b="1" dirty="0">
                <a:solidFill>
                  <a:schemeClr val="accent2"/>
                </a:solidFill>
              </a:rPr>
              <a:t>do your very best</a:t>
            </a:r>
            <a:r>
              <a:rPr lang="en-US" sz="2700" dirty="0"/>
              <a:t>, </a:t>
            </a:r>
            <a:r>
              <a:rPr lang="en-US" sz="2700" b="1" dirty="0">
                <a:solidFill>
                  <a:schemeClr val="accent2"/>
                </a:solidFill>
              </a:rPr>
              <a:t>after the order of Christ</a:t>
            </a:r>
            <a:r>
              <a:rPr lang="en-US" sz="2700" dirty="0">
                <a:solidFill>
                  <a:schemeClr val="accent2"/>
                </a:solidFill>
              </a:rPr>
              <a:t>.</a:t>
            </a:r>
            <a:r>
              <a:rPr lang="en-US" sz="2700" dirty="0"/>
              <a:t> Place yourselves under the discipline of God . . . </a:t>
            </a:r>
            <a:r>
              <a:rPr lang="en-US" sz="2700" b="1" dirty="0">
                <a:solidFill>
                  <a:schemeClr val="accent2"/>
                </a:solidFill>
              </a:rPr>
              <a:t>In the way Christ worked, he is to work </a:t>
            </a:r>
            <a:r>
              <a:rPr lang="en-US" sz="2700" dirty="0"/>
              <a:t>. . . Christ’s work was one of constant progress. In His life he has left us </a:t>
            </a:r>
            <a:r>
              <a:rPr lang="en-US" sz="2700" b="1" dirty="0">
                <a:solidFill>
                  <a:schemeClr val="accent2"/>
                </a:solidFill>
              </a:rPr>
              <a:t>an example of how we are to labor</a:t>
            </a:r>
            <a:r>
              <a:rPr lang="en-US" sz="2700" dirty="0"/>
              <a:t>. Constantly He went about doing good . . .” (UL 305).</a:t>
            </a:r>
          </a:p>
        </p:txBody>
      </p:sp>
      <p:pic>
        <p:nvPicPr>
          <p:cNvPr id="6" name="Picture 5" descr="A picture containing person, indoor, electronics, computer&#10;&#10;Description automatically generated">
            <a:extLst>
              <a:ext uri="{FF2B5EF4-FFF2-40B4-BE49-F238E27FC236}">
                <a16:creationId xmlns:a16="http://schemas.microsoft.com/office/drawing/2014/main" id="{7242AF21-64BD-5A93-9136-D84C766427A9}"/>
              </a:ext>
            </a:extLst>
          </p:cNvPr>
          <p:cNvPicPr>
            <a:picLocks noChangeAspect="1"/>
          </p:cNvPicPr>
          <p:nvPr/>
        </p:nvPicPr>
        <p:blipFill rotWithShape="1">
          <a:blip r:embed="rId3"/>
          <a:srcRect t="929" b="32418"/>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7"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013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omputer on a desk&#10;&#10;Description automatically generated">
            <a:extLst>
              <a:ext uri="{FF2B5EF4-FFF2-40B4-BE49-F238E27FC236}">
                <a16:creationId xmlns:a16="http://schemas.microsoft.com/office/drawing/2014/main" id="{7699CD85-5AB6-D0FA-512F-9F0E54E9BE52}"/>
              </a:ext>
            </a:extLst>
          </p:cNvPr>
          <p:cNvPicPr>
            <a:picLocks noChangeAspect="1"/>
          </p:cNvPicPr>
          <p:nvPr/>
        </p:nvPicPr>
        <p:blipFill rotWithShape="1">
          <a:blip r:embed="rId3"/>
          <a:srcRect l="21461" r="31278"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8"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7A3DB4-9223-DE80-67D8-326FC1C3F3B6}"/>
              </a:ext>
            </a:extLst>
          </p:cNvPr>
          <p:cNvSpPr>
            <a:spLocks noGrp="1"/>
          </p:cNvSpPr>
          <p:nvPr>
            <p:ph type="title"/>
          </p:nvPr>
        </p:nvSpPr>
        <p:spPr>
          <a:xfrm>
            <a:off x="5827048" y="407987"/>
            <a:ext cx="5721484" cy="1325563"/>
          </a:xfrm>
        </p:spPr>
        <p:txBody>
          <a:bodyPr>
            <a:normAutofit/>
          </a:bodyPr>
          <a:lstStyle/>
          <a:p>
            <a:r>
              <a:rPr lang="en-US" dirty="0"/>
              <a:t>What is Digital Hygiene?</a:t>
            </a:r>
            <a:endParaRPr lang="en-US"/>
          </a:p>
        </p:txBody>
      </p:sp>
      <p:sp>
        <p:nvSpPr>
          <p:cNvPr id="3" name="Content Placeholder 2">
            <a:extLst>
              <a:ext uri="{FF2B5EF4-FFF2-40B4-BE49-F238E27FC236}">
                <a16:creationId xmlns:a16="http://schemas.microsoft.com/office/drawing/2014/main" id="{F964879F-65A4-EC94-1D4D-F382B9BE44E8}"/>
              </a:ext>
            </a:extLst>
          </p:cNvPr>
          <p:cNvSpPr>
            <a:spLocks noGrp="1"/>
          </p:cNvSpPr>
          <p:nvPr>
            <p:ph idx="1"/>
          </p:nvPr>
        </p:nvSpPr>
        <p:spPr>
          <a:xfrm>
            <a:off x="5827048" y="1868487"/>
            <a:ext cx="5721484" cy="4351338"/>
          </a:xfrm>
        </p:spPr>
        <p:txBody>
          <a:bodyPr>
            <a:normAutofit/>
          </a:bodyPr>
          <a:lstStyle/>
          <a:p>
            <a:pPr marL="0" indent="0">
              <a:buNone/>
            </a:pPr>
            <a:r>
              <a:rPr lang="en-US" sz="2200" i="0">
                <a:effectLst/>
              </a:rPr>
              <a:t>Dr. Ed </a:t>
            </a:r>
            <a:r>
              <a:rPr lang="en-US" sz="2200" i="0" err="1">
                <a:effectLst/>
              </a:rPr>
              <a:t>Gelbstein</a:t>
            </a:r>
            <a:r>
              <a:rPr lang="en-US" sz="2200" i="0">
                <a:effectLst/>
              </a:rPr>
              <a:t>, 2005</a:t>
            </a:r>
          </a:p>
          <a:p>
            <a:pPr marL="0" indent="0">
              <a:buNone/>
            </a:pPr>
            <a:endParaRPr lang="en-US" sz="2200" i="0">
              <a:effectLst/>
            </a:endParaRPr>
          </a:p>
          <a:p>
            <a:pPr marL="0" indent="0">
              <a:buNone/>
            </a:pPr>
            <a:r>
              <a:rPr lang="en-US" sz="2200" b="1" i="0">
                <a:effectLst/>
              </a:rPr>
              <a:t>Digital Hygiene is: </a:t>
            </a:r>
          </a:p>
          <a:p>
            <a:pPr marL="0" indent="0">
              <a:buNone/>
            </a:pPr>
            <a:r>
              <a:rPr lang="en-US" sz="2200" i="0">
                <a:effectLst/>
              </a:rPr>
              <a:t>	“The practice of cleaning up your electronic/information assets and regularly updating them. This process includes knowing how to choose your passwords, organizing files on your laptop, and adjusting the settings on your email and social media accounts, all as part of an effort to ensure greater security</a:t>
            </a:r>
            <a:r>
              <a:rPr lang="en-US" sz="2200"/>
              <a:t>”— </a:t>
            </a:r>
            <a:r>
              <a:rPr lang="en-US" sz="2200" i="1" err="1"/>
              <a:t>Seaglass</a:t>
            </a:r>
            <a:r>
              <a:rPr lang="en-US" sz="2200" i="1"/>
              <a:t> Technology</a:t>
            </a:r>
          </a:p>
        </p:txBody>
      </p:sp>
    </p:spTree>
    <p:extLst>
      <p:ext uri="{BB962C8B-B14F-4D97-AF65-F5344CB8AC3E}">
        <p14:creationId xmlns:p14="http://schemas.microsoft.com/office/powerpoint/2010/main" val="605866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7A3DB4-9223-DE80-67D8-326FC1C3F3B6}"/>
              </a:ext>
            </a:extLst>
          </p:cNvPr>
          <p:cNvSpPr>
            <a:spLocks noGrp="1"/>
          </p:cNvSpPr>
          <p:nvPr>
            <p:ph type="title"/>
          </p:nvPr>
        </p:nvSpPr>
        <p:spPr>
          <a:xfrm>
            <a:off x="5592417" y="536090"/>
            <a:ext cx="5721484" cy="1325563"/>
          </a:xfrm>
        </p:spPr>
        <p:txBody>
          <a:bodyPr>
            <a:normAutofit/>
          </a:bodyPr>
          <a:lstStyle/>
          <a:p>
            <a:pPr algn="ctr"/>
            <a:r>
              <a:rPr lang="en-US" dirty="0"/>
              <a:t>A NEW DEFINITION</a:t>
            </a:r>
          </a:p>
        </p:txBody>
      </p:sp>
      <p:sp>
        <p:nvSpPr>
          <p:cNvPr id="3" name="Content Placeholder 2">
            <a:extLst>
              <a:ext uri="{FF2B5EF4-FFF2-40B4-BE49-F238E27FC236}">
                <a16:creationId xmlns:a16="http://schemas.microsoft.com/office/drawing/2014/main" id="{F964879F-65A4-EC94-1D4D-F382B9BE44E8}"/>
              </a:ext>
            </a:extLst>
          </p:cNvPr>
          <p:cNvSpPr>
            <a:spLocks noGrp="1"/>
          </p:cNvSpPr>
          <p:nvPr>
            <p:ph idx="1"/>
          </p:nvPr>
        </p:nvSpPr>
        <p:spPr>
          <a:xfrm>
            <a:off x="530571" y="1901936"/>
            <a:ext cx="11661430" cy="4351338"/>
          </a:xfrm>
        </p:spPr>
        <p:txBody>
          <a:bodyPr>
            <a:normAutofit/>
          </a:bodyPr>
          <a:lstStyle/>
          <a:p>
            <a:pPr marL="0" indent="0">
              <a:buNone/>
            </a:pPr>
            <a:endParaRPr lang="en-US" b="0" i="0" dirty="0">
              <a:effectLst/>
            </a:endParaRPr>
          </a:p>
          <a:p>
            <a:pPr marL="0" indent="0">
              <a:buNone/>
            </a:pPr>
            <a:r>
              <a:rPr lang="en-US" b="1" i="0" dirty="0">
                <a:solidFill>
                  <a:schemeClr val="accent2"/>
                </a:solidFill>
                <a:effectLst/>
              </a:rPr>
              <a:t>Spiritual Digital Hygiene is</a:t>
            </a:r>
            <a:r>
              <a:rPr lang="en-US" b="0" i="0" dirty="0">
                <a:effectLst/>
              </a:rPr>
              <a:t>: </a:t>
            </a:r>
          </a:p>
          <a:p>
            <a:pPr marL="0" indent="0">
              <a:buNone/>
            </a:pPr>
            <a:endParaRPr lang="en-US" b="0" i="0" dirty="0">
              <a:effectLst/>
            </a:endParaRPr>
          </a:p>
          <a:p>
            <a:pPr marL="0" indent="0">
              <a:buNone/>
            </a:pPr>
            <a:r>
              <a:rPr lang="en-US" b="0" i="0" dirty="0">
                <a:effectLst/>
              </a:rPr>
              <a:t>	“The informed, intentional management of </a:t>
            </a:r>
            <a:r>
              <a:rPr lang="en-US" dirty="0"/>
              <a:t>digital media </a:t>
            </a:r>
            <a:r>
              <a:rPr lang="en-US" b="1" dirty="0">
                <a:solidFill>
                  <a:schemeClr val="accent2"/>
                </a:solidFill>
              </a:rPr>
              <a:t>to facilitate one’s God-given purpose </a:t>
            </a:r>
            <a:r>
              <a:rPr lang="en-US" dirty="0"/>
              <a:t>in the personal and professional arenas of life.”</a:t>
            </a:r>
          </a:p>
          <a:p>
            <a:pPr marL="0" indent="0">
              <a:buNone/>
            </a:pPr>
            <a:r>
              <a:rPr lang="en-US" dirty="0"/>
              <a:t>									—</a:t>
            </a:r>
            <a:r>
              <a:rPr lang="en-US" sz="2400" i="1" dirty="0"/>
              <a:t>Dwain Esmond</a:t>
            </a:r>
          </a:p>
        </p:txBody>
      </p:sp>
    </p:spTree>
    <p:extLst>
      <p:ext uri="{BB962C8B-B14F-4D97-AF65-F5344CB8AC3E}">
        <p14:creationId xmlns:p14="http://schemas.microsoft.com/office/powerpoint/2010/main" val="1119904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A2C520B-22B0-F6AA-B85A-10A8E1EB7A7C}"/>
              </a:ext>
            </a:extLst>
          </p:cNvPr>
          <p:cNvSpPr>
            <a:spLocks noGrp="1"/>
          </p:cNvSpPr>
          <p:nvPr>
            <p:ph type="title"/>
          </p:nvPr>
        </p:nvSpPr>
        <p:spPr>
          <a:xfrm>
            <a:off x="838200" y="459863"/>
            <a:ext cx="10515600" cy="1004594"/>
          </a:xfrm>
        </p:spPr>
        <p:txBody>
          <a:bodyPr vert="horz" lIns="91440" tIns="45720" rIns="91440" bIns="45720" rtlCol="0" anchor="ctr">
            <a:normAutofit/>
          </a:bodyPr>
          <a:lstStyle/>
          <a:p>
            <a:pPr algn="ctr"/>
            <a:r>
              <a:rPr lang="en-US" sz="4400" kern="1200" dirty="0">
                <a:solidFill>
                  <a:srgbClr val="FFFFFF"/>
                </a:solidFill>
                <a:latin typeface="+mj-lt"/>
                <a:ea typeface="+mj-ea"/>
                <a:cs typeface="+mj-cs"/>
              </a:rPr>
              <a:t>Benefits of Technology</a:t>
            </a:r>
          </a:p>
        </p:txBody>
      </p:sp>
      <p:sp>
        <p:nvSpPr>
          <p:cNvPr id="16" name="Rectangle: Rounded Corners 15">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6E391B0-8DA1-F1A0-5FD7-66CFF45FB0E3}"/>
              </a:ext>
            </a:extLst>
          </p:cNvPr>
          <p:cNvSpPr>
            <a:spLocks noGrp="1"/>
          </p:cNvSpPr>
          <p:nvPr>
            <p:ph sz="half" idx="1"/>
          </p:nvPr>
        </p:nvSpPr>
        <p:spPr>
          <a:xfrm>
            <a:off x="838200" y="1800911"/>
            <a:ext cx="5181600" cy="4351338"/>
          </a:xfrm>
        </p:spPr>
        <p:txBody>
          <a:bodyPr>
            <a:normAutofit/>
          </a:bodyPr>
          <a:lstStyle/>
          <a:p>
            <a:r>
              <a:rPr lang="en-US" b="1" kern="1200" dirty="0">
                <a:solidFill>
                  <a:schemeClr val="tx1"/>
                </a:solidFill>
                <a:latin typeface="+mn-lt"/>
                <a:ea typeface="+mn-ea"/>
                <a:cs typeface="+mn-cs"/>
              </a:rPr>
              <a:t>Gives us access to more information</a:t>
            </a:r>
          </a:p>
          <a:p>
            <a:r>
              <a:rPr lang="en-US" b="1" kern="1200" dirty="0">
                <a:solidFill>
                  <a:schemeClr val="tx1"/>
                </a:solidFill>
                <a:latin typeface="+mn-lt"/>
                <a:ea typeface="+mn-ea"/>
                <a:cs typeface="+mn-cs"/>
              </a:rPr>
              <a:t>Saves us time</a:t>
            </a:r>
          </a:p>
          <a:p>
            <a:r>
              <a:rPr lang="en-US" b="1" kern="1200" dirty="0">
                <a:solidFill>
                  <a:schemeClr val="tx1"/>
                </a:solidFill>
                <a:latin typeface="+mn-lt"/>
                <a:ea typeface="+mn-ea"/>
                <a:cs typeface="+mn-cs"/>
              </a:rPr>
              <a:t>Gives us more mobility options</a:t>
            </a:r>
          </a:p>
          <a:p>
            <a:r>
              <a:rPr lang="en-US" b="1" kern="1200" dirty="0">
                <a:solidFill>
                  <a:schemeClr val="tx1"/>
                </a:solidFill>
                <a:latin typeface="+mn-lt"/>
                <a:ea typeface="+mn-ea"/>
                <a:cs typeface="+mn-cs"/>
              </a:rPr>
              <a:t>Communicate more efficiently</a:t>
            </a:r>
          </a:p>
          <a:p>
            <a:r>
              <a:rPr lang="en-US" b="1" kern="1200" dirty="0">
                <a:solidFill>
                  <a:schemeClr val="tx1"/>
                </a:solidFill>
                <a:latin typeface="+mn-lt"/>
                <a:ea typeface="+mn-ea"/>
                <a:cs typeface="+mn-cs"/>
              </a:rPr>
              <a:t>Saves money</a:t>
            </a:r>
          </a:p>
          <a:p>
            <a:endParaRPr lang="en-US" b="1" kern="1200" dirty="0">
              <a:solidFill>
                <a:schemeClr val="tx1"/>
              </a:solidFill>
              <a:latin typeface="+mn-lt"/>
              <a:ea typeface="+mn-ea"/>
              <a:cs typeface="+mn-cs"/>
            </a:endParaRPr>
          </a:p>
          <a:p>
            <a:endParaRPr lang="en-US" b="1" kern="1200" dirty="0">
              <a:solidFill>
                <a:schemeClr val="tx1"/>
              </a:solidFill>
              <a:latin typeface="+mn-lt"/>
              <a:ea typeface="+mn-ea"/>
              <a:cs typeface="+mn-cs"/>
            </a:endParaRPr>
          </a:p>
          <a:p>
            <a:endParaRPr lang="en-US" b="1" kern="1200" dirty="0">
              <a:solidFill>
                <a:schemeClr val="tx1"/>
              </a:solidFill>
              <a:latin typeface="+mn-lt"/>
              <a:ea typeface="+mn-ea"/>
              <a:cs typeface="+mn-cs"/>
            </a:endParaRPr>
          </a:p>
          <a:p>
            <a:endParaRPr lang="en-US" dirty="0"/>
          </a:p>
        </p:txBody>
      </p:sp>
      <p:sp>
        <p:nvSpPr>
          <p:cNvPr id="4" name="Content Placeholder 3">
            <a:extLst>
              <a:ext uri="{FF2B5EF4-FFF2-40B4-BE49-F238E27FC236}">
                <a16:creationId xmlns:a16="http://schemas.microsoft.com/office/drawing/2014/main" id="{D0DF74DE-844D-0CC1-5EEE-E3431FF514F9}"/>
              </a:ext>
            </a:extLst>
          </p:cNvPr>
          <p:cNvSpPr>
            <a:spLocks noGrp="1"/>
          </p:cNvSpPr>
          <p:nvPr>
            <p:ph sz="half" idx="2"/>
          </p:nvPr>
        </p:nvSpPr>
        <p:spPr>
          <a:xfrm>
            <a:off x="6172200" y="1800911"/>
            <a:ext cx="5181600" cy="4351338"/>
          </a:xfrm>
        </p:spPr>
        <p:txBody>
          <a:bodyPr>
            <a:normAutofit/>
          </a:bodyPr>
          <a:lstStyle/>
          <a:p>
            <a:r>
              <a:rPr lang="en-US" b="1" kern="1200">
                <a:solidFill>
                  <a:schemeClr val="tx1"/>
                </a:solidFill>
                <a:latin typeface="+mn-lt"/>
                <a:ea typeface="+mn-ea"/>
                <a:cs typeface="+mn-cs"/>
              </a:rPr>
              <a:t>Inspires innovation</a:t>
            </a:r>
          </a:p>
          <a:p>
            <a:r>
              <a:rPr lang="en-US" b="1" kern="1200">
                <a:solidFill>
                  <a:schemeClr val="tx1"/>
                </a:solidFill>
                <a:latin typeface="+mn-lt"/>
                <a:ea typeface="+mn-ea"/>
                <a:cs typeface="+mn-cs"/>
              </a:rPr>
              <a:t>Improves money management</a:t>
            </a:r>
          </a:p>
          <a:p>
            <a:r>
              <a:rPr lang="en-US" b="1" kern="1200">
                <a:solidFill>
                  <a:schemeClr val="tx1"/>
                </a:solidFill>
                <a:latin typeface="+mn-lt"/>
                <a:ea typeface="+mn-ea"/>
                <a:cs typeface="+mn-cs"/>
              </a:rPr>
              <a:t>Better methods of learning</a:t>
            </a:r>
          </a:p>
          <a:p>
            <a:r>
              <a:rPr lang="en-US" b="1" kern="1200">
                <a:solidFill>
                  <a:schemeClr val="tx1"/>
                </a:solidFill>
                <a:latin typeface="+mn-lt"/>
                <a:ea typeface="+mn-ea"/>
                <a:cs typeface="+mn-cs"/>
              </a:rPr>
              <a:t>Allows us to focus on ability rather than disability</a:t>
            </a:r>
          </a:p>
          <a:p>
            <a:r>
              <a:rPr lang="en-US" b="1" kern="1200">
                <a:solidFill>
                  <a:schemeClr val="tx1"/>
                </a:solidFill>
                <a:latin typeface="+mn-lt"/>
                <a:ea typeface="+mn-ea"/>
                <a:cs typeface="+mn-cs"/>
              </a:rPr>
              <a:t>Allows us eliminate many repetitious processes</a:t>
            </a:r>
          </a:p>
          <a:p>
            <a:endParaRPr lang="en-US" dirty="0"/>
          </a:p>
        </p:txBody>
      </p:sp>
    </p:spTree>
    <p:extLst>
      <p:ext uri="{BB962C8B-B14F-4D97-AF65-F5344CB8AC3E}">
        <p14:creationId xmlns:p14="http://schemas.microsoft.com/office/powerpoint/2010/main" val="4235950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person, indoor&#10;&#10;Description automatically generated">
            <a:extLst>
              <a:ext uri="{FF2B5EF4-FFF2-40B4-BE49-F238E27FC236}">
                <a16:creationId xmlns:a16="http://schemas.microsoft.com/office/drawing/2014/main" id="{94BD0E5B-9A71-11E0-DD29-9644AB6C61FD}"/>
              </a:ext>
            </a:extLst>
          </p:cNvPr>
          <p:cNvPicPr>
            <a:picLocks noChangeAspect="1"/>
          </p:cNvPicPr>
          <p:nvPr/>
        </p:nvPicPr>
        <p:blipFill>
          <a:blip r:embed="rId3"/>
          <a:stretch>
            <a:fillRect/>
          </a:stretch>
        </p:blipFill>
        <p:spPr>
          <a:xfrm>
            <a:off x="6813321" y="520749"/>
            <a:ext cx="4232845"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9" name="Arc 18">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4E30D2-6E1D-D654-5F08-74401E391AAF}"/>
              </a:ext>
            </a:extLst>
          </p:cNvPr>
          <p:cNvSpPr>
            <a:spLocks noGrp="1"/>
          </p:cNvSpPr>
          <p:nvPr>
            <p:ph type="title"/>
          </p:nvPr>
        </p:nvSpPr>
        <p:spPr>
          <a:xfrm>
            <a:off x="546654" y="870469"/>
            <a:ext cx="5257800" cy="1325563"/>
          </a:xfrm>
        </p:spPr>
        <p:txBody>
          <a:bodyPr vert="horz" lIns="91440" tIns="45720" rIns="91440" bIns="45720" rtlCol="0" anchor="ctr">
            <a:normAutofit/>
          </a:bodyPr>
          <a:lstStyle/>
          <a:p>
            <a:pPr algn="ctr"/>
            <a:r>
              <a:rPr lang="en-US" sz="2800" kern="1200" dirty="0">
                <a:solidFill>
                  <a:schemeClr val="tx1"/>
                </a:solidFill>
                <a:latin typeface="+mj-lt"/>
                <a:ea typeface="+mj-ea"/>
                <a:cs typeface="+mj-cs"/>
              </a:rPr>
              <a:t>6</a:t>
            </a:r>
            <a:r>
              <a:rPr lang="en-US" sz="2800" dirty="0"/>
              <a:t> </a:t>
            </a:r>
            <a:r>
              <a:rPr lang="en-US" sz="2800" kern="1200" dirty="0">
                <a:solidFill>
                  <a:schemeClr val="tx1"/>
                </a:solidFill>
                <a:latin typeface="+mj-lt"/>
                <a:ea typeface="+mj-ea"/>
                <a:cs typeface="+mj-cs"/>
              </a:rPr>
              <a:t>Negative Effects of Uniformed Uses:</a:t>
            </a:r>
            <a:br>
              <a:rPr lang="en-US" sz="2800" kern="1200" dirty="0">
                <a:solidFill>
                  <a:schemeClr val="tx1"/>
                </a:solidFill>
                <a:latin typeface="+mj-lt"/>
                <a:ea typeface="+mj-ea"/>
                <a:cs typeface="+mj-cs"/>
              </a:rPr>
            </a:br>
            <a:r>
              <a:rPr lang="en-US" sz="2800" kern="1200" dirty="0">
                <a:solidFill>
                  <a:schemeClr val="accent2"/>
                </a:solidFill>
                <a:latin typeface="+mj-lt"/>
                <a:ea typeface="+mj-ea"/>
                <a:cs typeface="+mj-cs"/>
              </a:rPr>
              <a:t>ATTITUDE</a:t>
            </a:r>
            <a:r>
              <a:rPr lang="en-US" sz="2800" kern="1200" dirty="0">
                <a:solidFill>
                  <a:schemeClr val="tx1"/>
                </a:solidFill>
                <a:latin typeface="+mj-lt"/>
                <a:ea typeface="+mj-ea"/>
                <a:cs typeface="+mj-cs"/>
              </a:rPr>
              <a:t> </a:t>
            </a:r>
          </a:p>
        </p:txBody>
      </p:sp>
      <p:sp>
        <p:nvSpPr>
          <p:cNvPr id="3" name="Content Placeholder 2">
            <a:extLst>
              <a:ext uri="{FF2B5EF4-FFF2-40B4-BE49-F238E27FC236}">
                <a16:creationId xmlns:a16="http://schemas.microsoft.com/office/drawing/2014/main" id="{1E0609DB-6784-31FE-C4A0-B4BA39A671FF}"/>
              </a:ext>
            </a:extLst>
          </p:cNvPr>
          <p:cNvSpPr>
            <a:spLocks noGrp="1"/>
          </p:cNvSpPr>
          <p:nvPr>
            <p:ph sz="half" idx="1"/>
          </p:nvPr>
        </p:nvSpPr>
        <p:spPr>
          <a:xfrm>
            <a:off x="838201" y="2665480"/>
            <a:ext cx="5257800" cy="4192520"/>
          </a:xfrm>
        </p:spPr>
        <p:txBody>
          <a:bodyPr vert="horz" lIns="91440" tIns="45720" rIns="91440" bIns="45720" rtlCol="0">
            <a:normAutofit/>
          </a:bodyPr>
          <a:lstStyle/>
          <a:p>
            <a:pPr marL="0" indent="0">
              <a:buNone/>
            </a:pPr>
            <a:r>
              <a:rPr lang="en-US" sz="2400" dirty="0"/>
              <a:t>	“Hundreds of clinical studies show that </a:t>
            </a:r>
            <a:r>
              <a:rPr lang="en-US" sz="2400" b="1" dirty="0">
                <a:solidFill>
                  <a:schemeClr val="accent2"/>
                </a:solidFill>
              </a:rPr>
              <a:t>screens increase depression, anxiety, and aggression </a:t>
            </a:r>
            <a:r>
              <a:rPr lang="en-US" sz="2400" dirty="0"/>
              <a:t>and can even lead to psychotic-like features where the video gamer loses touch with reality,” says </a:t>
            </a:r>
            <a:r>
              <a:rPr lang="en-US" sz="2400" dirty="0" err="1"/>
              <a:t>Kardaras</a:t>
            </a:r>
            <a:r>
              <a:rPr lang="en-US" sz="2400" dirty="0"/>
              <a:t>.</a:t>
            </a:r>
          </a:p>
          <a:p>
            <a:pPr marL="0" indent="0">
              <a:buNone/>
            </a:pPr>
            <a:endParaRPr lang="en-US" sz="2400" dirty="0"/>
          </a:p>
          <a:p>
            <a:pPr marL="0" indent="0">
              <a:buNone/>
            </a:pPr>
            <a:endParaRPr lang="en-US" sz="2400" dirty="0"/>
          </a:p>
          <a:p>
            <a:pPr marL="0" indent="0" algn="ctr">
              <a:buNone/>
            </a:pPr>
            <a:r>
              <a:rPr lang="en-US" sz="2400" i="1" dirty="0"/>
              <a:t>”6 Ways Digital Media Impacts the Brain” by Saga Briggs</a:t>
            </a:r>
          </a:p>
        </p:txBody>
      </p:sp>
    </p:spTree>
    <p:extLst>
      <p:ext uri="{BB962C8B-B14F-4D97-AF65-F5344CB8AC3E}">
        <p14:creationId xmlns:p14="http://schemas.microsoft.com/office/powerpoint/2010/main" val="774341327"/>
      </p:ext>
    </p:extLst>
  </p:cSld>
  <p:clrMapOvr>
    <a:masterClrMapping/>
  </p:clrMapOvr>
</p:sld>
</file>

<file path=ppt/theme/theme1.xml><?xml version="1.0" encoding="utf-8"?>
<a:theme xmlns:a="http://schemas.openxmlformats.org/drawingml/2006/main" name="ShapesVTI">
  <a:themeElements>
    <a:clrScheme name="Office">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18766</TotalTime>
  <Words>1465</Words>
  <Application>Microsoft Macintosh PowerPoint</Application>
  <PresentationFormat>Widescreen</PresentationFormat>
  <Paragraphs>117</Paragraphs>
  <Slides>22</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Meiryo</vt:lpstr>
      <vt:lpstr>Aharoni</vt:lpstr>
      <vt:lpstr>Arial</vt:lpstr>
      <vt:lpstr>Avenir Next LT Pro</vt:lpstr>
      <vt:lpstr>Calibri</vt:lpstr>
      <vt:lpstr>Gibson</vt:lpstr>
      <vt:lpstr>Gibson Light</vt:lpstr>
      <vt:lpstr>linotype-sabon</vt:lpstr>
      <vt:lpstr>system-ui</vt:lpstr>
      <vt:lpstr>ShapesVTI</vt:lpstr>
      <vt:lpstr>PowerPoint Presentation</vt:lpstr>
      <vt:lpstr>Our Labor Through God’s Eyes</vt:lpstr>
      <vt:lpstr>Our Precious Example</vt:lpstr>
      <vt:lpstr>The Only Right and  Safe Position </vt:lpstr>
      <vt:lpstr>After the  Order of Christ</vt:lpstr>
      <vt:lpstr>What is Digital Hygiene?</vt:lpstr>
      <vt:lpstr>A NEW DEFINITION</vt:lpstr>
      <vt:lpstr>Benefits of Technology</vt:lpstr>
      <vt:lpstr>6 Negative Effects of Uniformed Uses: ATTITUDE </vt:lpstr>
      <vt:lpstr>6 Negative effects of Uniformed Uses: META-AWARENESS</vt:lpstr>
      <vt:lpstr>6 Negative effects of Uniformed Uses: EMPATHY</vt:lpstr>
      <vt:lpstr>6 Negative effects of Uniformed Uses: THOUGHT</vt:lpstr>
      <vt:lpstr>6 Negative effects of Uniformed Uses: MEMORY</vt:lpstr>
      <vt:lpstr>6 Negative effects of Uniformed Uses: ATTENTION</vt:lpstr>
      <vt:lpstr>Spiritual Digital Hygiene for Ministry Professionals</vt:lpstr>
      <vt:lpstr>Spiritual Digital Hygiene for Ministry Professionals</vt:lpstr>
      <vt:lpstr>Spiritual Digital Hygiene for Ministry Professionals</vt:lpstr>
      <vt:lpstr>Spiritual Digital Hygiene for Ministry Professionals</vt:lpstr>
      <vt:lpstr>Spiritual Digital Hygiene for Ministry Professionals</vt:lpstr>
      <vt:lpstr>Spiritual Digital Hygiene for Ministry Professionals</vt:lpstr>
      <vt:lpstr>Spiritual Digital Hygiene for Ministry Professionals</vt:lpstr>
      <vt:lpstr>“Keep your heart with all diligence, For out of it spring the issues of life” (Proverbs 4:23).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Dwain Esmond</dc:creator>
  <cp:lastModifiedBy>Walter, Jonathan</cp:lastModifiedBy>
  <cp:revision>19</cp:revision>
  <dcterms:created xsi:type="dcterms:W3CDTF">2023-04-02T16:21:13Z</dcterms:created>
  <dcterms:modified xsi:type="dcterms:W3CDTF">2023-08-07T15:38:42Z</dcterms:modified>
</cp:coreProperties>
</file>